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61" r:id="rId2"/>
    <p:sldId id="338" r:id="rId3"/>
    <p:sldId id="366" r:id="rId4"/>
    <p:sldId id="340" r:id="rId5"/>
    <p:sldId id="364" r:id="rId6"/>
    <p:sldId id="341" r:id="rId7"/>
    <p:sldId id="342" r:id="rId8"/>
    <p:sldId id="343" r:id="rId9"/>
    <p:sldId id="344" r:id="rId10"/>
    <p:sldId id="345" r:id="rId11"/>
    <p:sldId id="346" r:id="rId12"/>
    <p:sldId id="365" r:id="rId13"/>
    <p:sldId id="349" r:id="rId14"/>
    <p:sldId id="350" r:id="rId15"/>
    <p:sldId id="351" r:id="rId16"/>
    <p:sldId id="353" r:id="rId17"/>
    <p:sldId id="348" r:id="rId18"/>
    <p:sldId id="354" r:id="rId19"/>
    <p:sldId id="355" r:id="rId20"/>
    <p:sldId id="363" r:id="rId21"/>
    <p:sldId id="356" r:id="rId22"/>
    <p:sldId id="357" r:id="rId23"/>
    <p:sldId id="358" r:id="rId24"/>
    <p:sldId id="359" r:id="rId25"/>
    <p:sldId id="379" r:id="rId26"/>
    <p:sldId id="380" r:id="rId27"/>
    <p:sldId id="381" r:id="rId28"/>
    <p:sldId id="382" r:id="rId29"/>
    <p:sldId id="383" r:id="rId30"/>
    <p:sldId id="384" r:id="rId31"/>
    <p:sldId id="385" r:id="rId32"/>
    <p:sldId id="386" r:id="rId33"/>
    <p:sldId id="388" r:id="rId34"/>
    <p:sldId id="377" r:id="rId35"/>
    <p:sldId id="389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4F00"/>
    <a:srgbClr val="020294"/>
    <a:srgbClr val="6600FF"/>
    <a:srgbClr val="FF0000"/>
    <a:srgbClr val="FF6600"/>
    <a:srgbClr val="FFFFCC"/>
    <a:srgbClr val="99CCFF"/>
    <a:srgbClr val="6699FF"/>
    <a:srgbClr val="99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186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4E9C3AEB-8182-4BE0-ACB6-BA202D804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03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15921D4-8D2C-4E00-AE09-37540670710D}" type="slidenum">
              <a:rPr lang="en-US" altLang="en-US" sz="1200" b="0" smtClean="0"/>
              <a:pPr eaLnBrk="1" hangingPunct="1"/>
              <a:t>1</a:t>
            </a:fld>
            <a:endParaRPr lang="en-US" altLang="en-US" sz="1200" b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961718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5FC6458-4BC7-4D9F-B6B5-E3BDE53ECC46}" type="slidenum">
              <a:rPr lang="en-US" smtClean="0"/>
              <a:pPr eaLnBrk="1" hangingPunct="1"/>
              <a:t>10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400" dirty="0"/>
              <a:t>Some materials can move across the membrane, others cannot.</a:t>
            </a:r>
          </a:p>
        </p:txBody>
      </p:sp>
    </p:spTree>
    <p:extLst>
      <p:ext uri="{BB962C8B-B14F-4D97-AF65-F5344CB8AC3E}">
        <p14:creationId xmlns:p14="http://schemas.microsoft.com/office/powerpoint/2010/main" val="4272626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B754AE1-414E-4227-AD44-056F0740CAB8}" type="slidenum">
              <a:rPr lang="en-US" altLang="en-US" smtClean="0"/>
              <a:pPr eaLnBrk="1" hangingPunct="1"/>
              <a:t>11</a:t>
            </a:fld>
            <a:endParaRPr lang="en-US" alt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/>
              <a:t>A: Water</a:t>
            </a:r>
          </a:p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28402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27DCFB4-AE51-4B42-B784-630B72E0936D}" type="slidenum">
              <a:rPr lang="en-US" smtClean="0"/>
              <a:pPr eaLnBrk="1" hangingPunct="1"/>
              <a:t>12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83030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0DD5173-4EB1-41A3-ADFF-AF566350C8FD}" type="slidenum">
              <a:rPr lang="en-US" smtClean="0"/>
              <a:pPr eaLnBrk="1" hangingPunct="1"/>
              <a:t>13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04957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3328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5963" indent="-286909" defTabSz="913328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7637" indent="-229527" defTabSz="913328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6691" indent="-229527" defTabSz="913328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65746" indent="-229527" defTabSz="913328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24800" indent="-229527" defTabSz="91332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83855" indent="-229527" defTabSz="91332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42909" indent="-229527" defTabSz="91332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901964" indent="-229527" defTabSz="91332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381889B2-5E60-4061-A5E7-9A9D02DBDA4D}" type="slidenum">
              <a:rPr lang="en-US" sz="1200"/>
              <a:pPr eaLnBrk="1" hangingPunct="1">
                <a:defRPr/>
              </a:pPr>
              <a:t>14</a:t>
            </a:fld>
            <a:endParaRPr lang="en-US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433634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4B2CF5-26F9-4B33-B17E-FEDB8537C440}" type="slidenum">
              <a:rPr lang="en-US" smtClean="0"/>
              <a:pPr eaLnBrk="1" hangingPunct="1"/>
              <a:t>15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08" y="4344098"/>
            <a:ext cx="5485785" cy="4418515"/>
          </a:xfrm>
          <a:noFill/>
        </p:spPr>
        <p:txBody>
          <a:bodyPr/>
          <a:lstStyle/>
          <a:p>
            <a:pPr eaLnBrk="1" hangingPunct="1"/>
            <a:r>
              <a:rPr lang="en-US" sz="1400" b="1"/>
              <a:t>Gram-positive</a:t>
            </a:r>
          </a:p>
          <a:p>
            <a:pPr eaLnBrk="1" hangingPunct="1"/>
            <a:r>
              <a:rPr lang="en-US" smtClean="0"/>
              <a:t>Peptidoglycan makes up as much as 90% of the thick, compact cell wall.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z="1400" b="1"/>
              <a:t>Gram-negative</a:t>
            </a:r>
          </a:p>
          <a:p>
            <a:pPr eaLnBrk="1" hangingPunct="1"/>
            <a:r>
              <a:rPr lang="en-US" smtClean="0"/>
              <a:t>More chemically complex and thinner.</a:t>
            </a:r>
          </a:p>
          <a:p>
            <a:pPr eaLnBrk="1" hangingPunct="1"/>
            <a:endParaRPr lang="en-US" sz="400"/>
          </a:p>
          <a:p>
            <a:pPr eaLnBrk="1" hangingPunct="1"/>
            <a:r>
              <a:rPr lang="en-US" smtClean="0"/>
              <a:t>Peptidoglycan only 5 – 20% of the cell wall.</a:t>
            </a:r>
          </a:p>
          <a:p>
            <a:pPr eaLnBrk="1" hangingPunct="1"/>
            <a:endParaRPr lang="en-US" sz="400"/>
          </a:p>
          <a:p>
            <a:pPr eaLnBrk="1" hangingPunct="1"/>
            <a:r>
              <a:rPr lang="en-US" smtClean="0"/>
              <a:t>Peptidoglycan not outermost layer, between the plasma membrane and the outer membrane.</a:t>
            </a:r>
          </a:p>
          <a:p>
            <a:pPr eaLnBrk="1" hangingPunct="1"/>
            <a:endParaRPr lang="en-US" sz="400"/>
          </a:p>
          <a:p>
            <a:pPr eaLnBrk="1" hangingPunct="1"/>
            <a:endParaRPr lang="en-US" sz="400"/>
          </a:p>
          <a:p>
            <a:pPr eaLnBrk="1" hangingPunct="1"/>
            <a:r>
              <a:rPr lang="en-US" smtClean="0"/>
              <a:t>Outer membrane is similar to the plasma membrane, but is less permeable and composed of lipopolysaccharides (LPS).</a:t>
            </a:r>
          </a:p>
          <a:p>
            <a:pPr eaLnBrk="1" hangingPunct="1"/>
            <a:endParaRPr lang="en-US" sz="400"/>
          </a:p>
          <a:p>
            <a:pPr eaLnBrk="1" hangingPunct="1"/>
            <a:r>
              <a:rPr lang="en-US" smtClean="0"/>
              <a:t>LPS is a harmful substance classified as an endotoxin,</a:t>
            </a:r>
          </a:p>
          <a:p>
            <a:pPr eaLnBrk="1" hangingPunct="1"/>
            <a:endParaRPr lang="en-US" sz="400"/>
          </a:p>
          <a:p>
            <a:pPr eaLnBrk="1" hangingPunct="1"/>
            <a:r>
              <a:rPr lang="en-US" smtClean="0"/>
              <a:t>The space between the cell wall and the plasma membrane is called the </a:t>
            </a:r>
            <a:r>
              <a:rPr lang="en-US" b="1" smtClean="0"/>
              <a:t>periplasm</a:t>
            </a:r>
            <a:r>
              <a:rPr lang="en-US" smtClean="0"/>
              <a:t>.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448167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4029180-4D94-4B96-BDA3-51563CD98099}" type="slidenum">
              <a:rPr lang="en-US" smtClean="0"/>
              <a:pPr eaLnBrk="1" hangingPunct="1"/>
              <a:t>16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07" y="4344098"/>
            <a:ext cx="5790380" cy="4342548"/>
          </a:xfrm>
          <a:noFill/>
        </p:spPr>
        <p:txBody>
          <a:bodyPr/>
          <a:lstStyle/>
          <a:p>
            <a:pPr eaLnBrk="1" hangingPunct="1"/>
            <a:r>
              <a:rPr lang="en-US" sz="1400" dirty="0"/>
              <a:t>Gram-negative bacteria: fewer </a:t>
            </a:r>
            <a:r>
              <a:rPr lang="en-US" sz="1400" dirty="0" err="1"/>
              <a:t>interpeptide</a:t>
            </a:r>
            <a:r>
              <a:rPr lang="en-US" sz="1400" dirty="0"/>
              <a:t> bridges but have an outer membrane made of lipopolysaccharides (LPS), part of that molecule, Lipid-A, is a toxin.</a:t>
            </a:r>
          </a:p>
          <a:p>
            <a:pPr eaLnBrk="1" hangingPunct="1"/>
            <a:endParaRPr lang="en-US" sz="1400" dirty="0"/>
          </a:p>
          <a:p>
            <a:pPr eaLnBrk="1" hangingPunct="1"/>
            <a:r>
              <a:rPr lang="en-US" sz="1400" dirty="0" err="1"/>
              <a:t>Penicillins</a:t>
            </a:r>
            <a:r>
              <a:rPr lang="en-US" sz="1400" dirty="0"/>
              <a:t> and </a:t>
            </a:r>
            <a:r>
              <a:rPr lang="en-US" sz="1400" dirty="0" err="1"/>
              <a:t>cephalosporins</a:t>
            </a:r>
            <a:r>
              <a:rPr lang="en-US" sz="1400" dirty="0"/>
              <a:t> interfere with linking of </a:t>
            </a:r>
            <a:r>
              <a:rPr lang="en-US" sz="1400" dirty="0" err="1"/>
              <a:t>interpeptides</a:t>
            </a:r>
            <a:r>
              <a:rPr lang="en-US" sz="1400" dirty="0"/>
              <a:t>, but can’t easily get to in gram- bacteria.</a:t>
            </a:r>
          </a:p>
          <a:p>
            <a:pPr eaLnBrk="1" hangingPunct="1"/>
            <a:endParaRPr lang="en-US" sz="1400" dirty="0"/>
          </a:p>
          <a:p>
            <a:pPr eaLnBrk="1" hangingPunct="1"/>
            <a:r>
              <a:rPr lang="en-US" sz="1400" dirty="0"/>
              <a:t>Cell walls without enough of these intact cross-links are structurally weak, and disintegrate when cells divide. This is how </a:t>
            </a:r>
            <a:r>
              <a:rPr lang="en-US" sz="1400" dirty="0" err="1"/>
              <a:t>penicillins</a:t>
            </a:r>
            <a:r>
              <a:rPr lang="en-US" sz="1400" dirty="0"/>
              <a:t> and </a:t>
            </a:r>
            <a:r>
              <a:rPr lang="en-US" sz="1400" dirty="0" err="1"/>
              <a:t>cephalosporins</a:t>
            </a:r>
            <a:r>
              <a:rPr lang="en-US" sz="1400" dirty="0"/>
              <a:t> work.</a:t>
            </a:r>
          </a:p>
          <a:p>
            <a:pPr eaLnBrk="1" hangingPunct="1"/>
            <a:endParaRPr lang="en-US" sz="1400" dirty="0"/>
          </a:p>
          <a:p>
            <a:pPr eaLnBrk="1" hangingPunct="1"/>
            <a:r>
              <a:rPr lang="en-US" sz="1400" dirty="0"/>
              <a:t>Since the eukaryotic cells of humans do not have cell walls, our cells are not damaged by these drugs. </a:t>
            </a:r>
          </a:p>
          <a:p>
            <a:pPr eaLnBrk="1" hangingPunct="1"/>
            <a:endParaRPr lang="en-US" sz="1400" dirty="0"/>
          </a:p>
          <a:p>
            <a:pPr eaLnBrk="1" hangingPunct="1"/>
            <a:r>
              <a:rPr lang="en-US" sz="1400" dirty="0"/>
              <a:t>Microorganisms that do not contain peptidoglycan are not susceptible to these drugs.</a:t>
            </a:r>
          </a:p>
          <a:p>
            <a:pPr eaLnBrk="1" hangingPunct="1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719339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AF9204-69B6-40FD-BD17-37502DA97A48}" type="slidenum">
              <a:rPr lang="en-US" smtClean="0"/>
              <a:pPr eaLnBrk="1" hangingPunct="1"/>
              <a:t>17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772854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126E42-757B-4864-A98A-1D6657A25994}" type="slidenum">
              <a:rPr lang="en-US" smtClean="0"/>
              <a:pPr eaLnBrk="1" hangingPunct="1"/>
              <a:t>18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43520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4D8415-2724-4985-98CD-45EAFB24FDC5}" type="slidenum">
              <a:rPr lang="en-US" smtClean="0"/>
              <a:pPr eaLnBrk="1" hangingPunct="1"/>
              <a:t>19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16241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0B22EA7-06A4-47A4-BF1E-156813761D86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906828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447460" indent="-222496" algn="ctr" defTabSz="91470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892453" indent="-222496" algn="ctr" defTabSz="91470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337446" indent="-222496" algn="ctr" defTabSz="91470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782438" indent="-222496" algn="ctr" defTabSz="914707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74F9FCE-EE5D-4230-86FB-9F8D76FBF4E9}" type="slidenum">
              <a:rPr lang="en-US" b="0" smtClean="0"/>
              <a:pPr eaLnBrk="1" hangingPunct="1"/>
              <a:t>20</a:t>
            </a:fld>
            <a:endParaRPr lang="en-US" b="0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Produce endospores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Produce toxins</a:t>
            </a:r>
            <a:r>
              <a:rPr lang="en-US" i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4242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67106BA-8F85-4548-A72F-414F0CFC9B7B}" type="slidenum">
              <a:rPr lang="en-US" smtClean="0"/>
              <a:pPr eaLnBrk="1" hangingPunct="1"/>
              <a:t>21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57260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279EC7F-276D-4A76-84D3-4533C2DA1965}" type="slidenum">
              <a:rPr lang="en-US" smtClean="0"/>
              <a:pPr eaLnBrk="1" hangingPunct="1"/>
              <a:t>22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Fimbria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Pili</a:t>
            </a:r>
          </a:p>
        </p:txBody>
      </p:sp>
    </p:spTree>
    <p:extLst>
      <p:ext uri="{BB962C8B-B14F-4D97-AF65-F5344CB8AC3E}">
        <p14:creationId xmlns:p14="http://schemas.microsoft.com/office/powerpoint/2010/main" val="34776606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285D0D3-60C4-4F9C-9166-3331E52E2A32}" type="slidenum">
              <a:rPr lang="en-US" smtClean="0"/>
              <a:pPr eaLnBrk="1" hangingPunct="1"/>
              <a:t>23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389890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FC55F97-E419-4F34-A28A-69DF49E79C2A}" type="slidenum">
              <a:rPr lang="en-US" smtClean="0"/>
              <a:pPr eaLnBrk="1" hangingPunct="1"/>
              <a:t>24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Bacillus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Coccus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Spirillum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Spirochete</a:t>
            </a:r>
          </a:p>
        </p:txBody>
      </p:sp>
    </p:spTree>
    <p:extLst>
      <p:ext uri="{BB962C8B-B14F-4D97-AF65-F5344CB8AC3E}">
        <p14:creationId xmlns:p14="http://schemas.microsoft.com/office/powerpoint/2010/main" val="27586821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66A9F2E-DA26-427B-A726-C7A4417EA0E6}" type="slidenum">
              <a:rPr lang="en-US" i="0" smtClean="0"/>
              <a:pPr eaLnBrk="1" hangingPunct="1"/>
              <a:t>25</a:t>
            </a:fld>
            <a:endParaRPr lang="en-US" i="0" smtClean="0"/>
          </a:p>
        </p:txBody>
      </p:sp>
      <p:sp>
        <p:nvSpPr>
          <p:cNvPr id="23555" name="Rectangle 7"/>
          <p:cNvSpPr txBox="1">
            <a:spLocks noGrp="1" noChangeArrowheads="1"/>
          </p:cNvSpPr>
          <p:nvPr/>
        </p:nvSpPr>
        <p:spPr bwMode="auto">
          <a:xfrm>
            <a:off x="3884354" y="8685095"/>
            <a:ext cx="2972108" cy="457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811" tIns="45906" rIns="91811" bIns="45906" anchor="b"/>
          <a:lstStyle>
            <a:lvl1pPr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96432090-5105-4BE5-B016-2F5CB4307F69}" type="slidenum">
              <a:rPr lang="en-US" sz="1200" i="0"/>
              <a:pPr algn="r" eaLnBrk="1" hangingPunct="1"/>
              <a:t>25</a:t>
            </a:fld>
            <a:endParaRPr lang="en-US" sz="1200" i="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7412"/>
          </a:xfrm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08" y="4342548"/>
            <a:ext cx="5485785" cy="4114645"/>
          </a:xfrm>
          <a:noFill/>
        </p:spPr>
        <p:txBody>
          <a:bodyPr lIns="91811" tIns="45906" rIns="91811" bIns="45906"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07331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EAF5329-1C02-467A-A5B7-CCB08ED4FDB0}" type="slidenum">
              <a:rPr lang="en-US" i="0" smtClean="0"/>
              <a:pPr eaLnBrk="1" hangingPunct="1"/>
              <a:t>26</a:t>
            </a:fld>
            <a:endParaRPr lang="en-US" i="0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3588" cy="3432175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247" y="4342548"/>
            <a:ext cx="5033507" cy="4117746"/>
          </a:xfrm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938869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549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22988" indent="-278073" defTabSz="914549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12289" indent="-222457" defTabSz="914549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557205" indent="-222457" defTabSz="914549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02120" indent="-222457" defTabSz="914549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447036" indent="-222457" defTabSz="914549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891953" indent="-222457" defTabSz="914549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336868" indent="-222457" defTabSz="914549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781783" indent="-222457" defTabSz="914549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5C51ED8-ADDF-467C-A5E6-F408B44685D4}" type="slidenum">
              <a:rPr lang="en-US" i="0" smtClean="0"/>
              <a:pPr eaLnBrk="1" hangingPunct="1"/>
              <a:t>27</a:t>
            </a:fld>
            <a:endParaRPr lang="en-US" i="0" smtClean="0"/>
          </a:p>
        </p:txBody>
      </p:sp>
      <p:sp>
        <p:nvSpPr>
          <p:cNvPr id="26627" name="Rectangle 7"/>
          <p:cNvSpPr txBox="1">
            <a:spLocks noGrp="1" noChangeArrowheads="1"/>
          </p:cNvSpPr>
          <p:nvPr/>
        </p:nvSpPr>
        <p:spPr bwMode="auto">
          <a:xfrm>
            <a:off x="3884354" y="8685096"/>
            <a:ext cx="2972108" cy="457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96" tIns="45897" rIns="91796" bIns="45897" anchor="b"/>
          <a:lstStyle>
            <a:lvl1pPr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29A89024-8A8E-4773-950D-D7FEFADECD33}" type="slidenum">
              <a:rPr lang="en-US" sz="1200" i="0"/>
              <a:pPr algn="r" eaLnBrk="1" hangingPunct="1"/>
              <a:t>27</a:t>
            </a:fld>
            <a:endParaRPr lang="en-US" sz="1200" i="0"/>
          </a:p>
        </p:txBody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7412"/>
          </a:xfrm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09" y="4342548"/>
            <a:ext cx="5485785" cy="4114645"/>
          </a:xfrm>
          <a:noFill/>
        </p:spPr>
        <p:txBody>
          <a:bodyPr lIns="91796" tIns="45897" rIns="91796" bIns="45897"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08563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549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22988" indent="-278073" defTabSz="914549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12289" indent="-222457" defTabSz="914549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557205" indent="-222457" defTabSz="914549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02120" indent="-222457" defTabSz="914549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447036" indent="-222457" defTabSz="914549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891953" indent="-222457" defTabSz="914549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336868" indent="-222457" defTabSz="914549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781783" indent="-222457" defTabSz="914549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E4AD5ED-6027-4E8F-9AC0-C1414914C9AA}" type="slidenum">
              <a:rPr lang="en-US" i="0" smtClean="0"/>
              <a:pPr eaLnBrk="1" hangingPunct="1"/>
              <a:t>28</a:t>
            </a:fld>
            <a:endParaRPr lang="en-US" i="0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7237" cy="3427412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8898908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549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22988" indent="-278073" defTabSz="914549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12289" indent="-222457" defTabSz="914549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557205" indent="-222457" defTabSz="914549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02120" indent="-222457" defTabSz="914549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447036" indent="-222457" defTabSz="914549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891953" indent="-222457" defTabSz="914549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336868" indent="-222457" defTabSz="914549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781783" indent="-222457" defTabSz="914549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FC7FFCB-51BD-406B-9F7D-282B9F79C1AF}" type="slidenum">
              <a:rPr lang="en-US" i="0" smtClean="0"/>
              <a:pPr eaLnBrk="1" hangingPunct="1"/>
              <a:t>29</a:t>
            </a:fld>
            <a:endParaRPr lang="en-US" i="0" smtClean="0"/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84354" y="8685096"/>
            <a:ext cx="2972108" cy="457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96" tIns="45897" rIns="91796" bIns="45897" anchor="b"/>
          <a:lstStyle>
            <a:lvl1pPr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74F4050-F6EC-4F5F-80FB-BA2B3A518D4A}" type="slidenum">
              <a:rPr lang="en-US" sz="1200" i="0"/>
              <a:pPr algn="r" eaLnBrk="1" hangingPunct="1"/>
              <a:t>29</a:t>
            </a:fld>
            <a:endParaRPr lang="en-US" sz="1200" i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8825" cy="3427412"/>
          </a:xfrm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09" y="4342548"/>
            <a:ext cx="5485785" cy="4114645"/>
          </a:xfrm>
          <a:noFill/>
        </p:spPr>
        <p:txBody>
          <a:bodyPr lIns="91796" tIns="45897" rIns="91796" bIns="45897"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67196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D155E27-071C-4057-AD2B-19FC514E97EB}" type="slidenum">
              <a:rPr lang="en-US" smtClean="0"/>
              <a:pPr eaLnBrk="1" hangingPunct="1"/>
              <a:t>3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674521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56D222F-B32E-4EDC-9E38-B48C2B0CF03C}" type="slidenum">
              <a:rPr lang="en-US" i="0" smtClean="0"/>
              <a:pPr eaLnBrk="1" hangingPunct="1"/>
              <a:t>30</a:t>
            </a:fld>
            <a:endParaRPr lang="en-US" i="0" smtClean="0"/>
          </a:p>
        </p:txBody>
      </p:sp>
      <p:sp>
        <p:nvSpPr>
          <p:cNvPr id="29699" name="Rectangle 7"/>
          <p:cNvSpPr txBox="1">
            <a:spLocks noGrp="1" noChangeArrowheads="1"/>
          </p:cNvSpPr>
          <p:nvPr/>
        </p:nvSpPr>
        <p:spPr bwMode="auto">
          <a:xfrm>
            <a:off x="3884354" y="8685095"/>
            <a:ext cx="2972108" cy="457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811" tIns="45906" rIns="91811" bIns="45906" anchor="b"/>
          <a:lstStyle>
            <a:lvl1pPr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043C70BF-89D5-4AD7-B395-0FF0F12D20C8}" type="slidenum">
              <a:rPr lang="en-US" sz="1200" i="0"/>
              <a:pPr algn="r" eaLnBrk="1" hangingPunct="1"/>
              <a:t>30</a:t>
            </a:fld>
            <a:endParaRPr lang="en-US" sz="1200" i="0"/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7412"/>
          </a:xfrm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08" y="4342548"/>
            <a:ext cx="5485785" cy="4114645"/>
          </a:xfrm>
          <a:noFill/>
        </p:spPr>
        <p:txBody>
          <a:bodyPr lIns="91811" tIns="45906" rIns="91811" bIns="45906"/>
          <a:lstStyle/>
          <a:p>
            <a:pPr eaLnBrk="1" hangingPunct="1"/>
            <a:r>
              <a:rPr lang="en-US" dirty="0" smtClean="0"/>
              <a:t>Q 1: Make proteins from instructions originally encoded in DNA instructions.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Q 2: </a:t>
            </a:r>
            <a:r>
              <a:rPr lang="en-US" dirty="0" err="1" smtClean="0"/>
              <a:t>rRNA</a:t>
            </a:r>
            <a:r>
              <a:rPr lang="en-US" dirty="0" smtClean="0"/>
              <a:t> and proteins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Q3:  Both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003406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91BC9C-8A82-4B5D-9196-533632E263F6}" type="slidenum">
              <a:rPr lang="en-US" i="0" smtClean="0"/>
              <a:pPr eaLnBrk="1" hangingPunct="1"/>
              <a:t>31</a:t>
            </a:fld>
            <a:endParaRPr lang="en-US" i="0" smtClean="0"/>
          </a:p>
        </p:txBody>
      </p:sp>
      <p:sp>
        <p:nvSpPr>
          <p:cNvPr id="30723" name="Rectangle 7"/>
          <p:cNvSpPr txBox="1">
            <a:spLocks noGrp="1" noChangeArrowheads="1"/>
          </p:cNvSpPr>
          <p:nvPr/>
        </p:nvSpPr>
        <p:spPr bwMode="auto">
          <a:xfrm>
            <a:off x="3884354" y="8685095"/>
            <a:ext cx="2972108" cy="457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811" tIns="45906" rIns="91811" bIns="45906" anchor="b"/>
          <a:lstStyle>
            <a:lvl1pPr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95D28B33-B6D6-4D14-B6EC-2DA8D39160C1}" type="slidenum">
              <a:rPr lang="en-US" sz="1200" i="0"/>
              <a:pPr algn="r" eaLnBrk="1" hangingPunct="1"/>
              <a:t>31</a:t>
            </a:fld>
            <a:endParaRPr lang="en-US" sz="1200" i="0"/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7412"/>
          </a:xfrm>
          <a:ln/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2548"/>
            <a:ext cx="5030431" cy="4114645"/>
          </a:xfrm>
          <a:noFill/>
        </p:spPr>
        <p:txBody>
          <a:bodyPr lIns="91811" tIns="45906" rIns="91811" bIns="45906"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845651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E9BC203-362C-4562-8511-FAC1FD617396}" type="slidenum">
              <a:rPr lang="en-US" i="0" smtClean="0"/>
              <a:pPr eaLnBrk="1" hangingPunct="1"/>
              <a:t>32</a:t>
            </a:fld>
            <a:endParaRPr lang="en-US" i="0" smtClean="0"/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884354" y="8685095"/>
            <a:ext cx="2972108" cy="457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811" tIns="45906" rIns="91811" bIns="45906" anchor="b"/>
          <a:lstStyle>
            <a:lvl1pPr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4CEBB6D9-AA14-4805-B939-9F076B340A99}" type="slidenum">
              <a:rPr lang="en-US" sz="1200" i="0"/>
              <a:pPr algn="r" eaLnBrk="1" hangingPunct="1"/>
              <a:t>32</a:t>
            </a:fld>
            <a:endParaRPr lang="en-US" sz="1200" i="0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7412"/>
          </a:xfrm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2548"/>
            <a:ext cx="5030431" cy="4114645"/>
          </a:xfrm>
          <a:noFill/>
        </p:spPr>
        <p:txBody>
          <a:bodyPr lIns="91811" tIns="45906" rIns="91811" bIns="45906"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8470206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C190F6-5CAB-464D-B978-17FD2D90E6FF}" type="slidenum">
              <a:rPr lang="en-US" i="0" smtClean="0"/>
              <a:pPr eaLnBrk="1" hangingPunct="1"/>
              <a:t>33</a:t>
            </a:fld>
            <a:endParaRPr lang="en-US" i="0" smtClean="0"/>
          </a:p>
        </p:txBody>
      </p:sp>
      <p:sp>
        <p:nvSpPr>
          <p:cNvPr id="33795" name="Rectangle 7"/>
          <p:cNvSpPr txBox="1">
            <a:spLocks noGrp="1" noChangeArrowheads="1"/>
          </p:cNvSpPr>
          <p:nvPr/>
        </p:nvSpPr>
        <p:spPr bwMode="auto">
          <a:xfrm>
            <a:off x="3884354" y="8685095"/>
            <a:ext cx="2972108" cy="457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811" tIns="45906" rIns="91811" bIns="45906" anchor="b"/>
          <a:lstStyle>
            <a:lvl1pPr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42975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D67CA69F-D69A-4A9D-B1BF-611892A73B9E}" type="slidenum">
              <a:rPr lang="en-US" sz="1200" i="0"/>
              <a:pPr algn="r" eaLnBrk="1" hangingPunct="1"/>
              <a:t>33</a:t>
            </a:fld>
            <a:endParaRPr lang="en-US" sz="1200" i="0"/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7412"/>
          </a:xfrm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785" y="4342548"/>
            <a:ext cx="5030431" cy="4114645"/>
          </a:xfrm>
          <a:noFill/>
        </p:spPr>
        <p:txBody>
          <a:bodyPr lIns="91811" tIns="45906" rIns="91811" bIns="45906"/>
          <a:lstStyle/>
          <a:p>
            <a:pPr eaLnBrk="1" hangingPunct="1"/>
            <a:r>
              <a:rPr lang="en-US" smtClean="0"/>
              <a:t>Mitochondria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Chloroplast</a:t>
            </a:r>
          </a:p>
        </p:txBody>
      </p:sp>
    </p:spTree>
    <p:extLst>
      <p:ext uri="{BB962C8B-B14F-4D97-AF65-F5344CB8AC3E}">
        <p14:creationId xmlns:p14="http://schemas.microsoft.com/office/powerpoint/2010/main" val="99849828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5963" indent="-286909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7637" indent="-2295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6691" indent="-2295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65746" indent="-229527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24800" indent="-2295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83855" indent="-2295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42909" indent="-2295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01964" indent="-22952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AD277318-1D32-4B00-9839-3B5CD5736C85}" type="slidenum">
              <a:rPr lang="en-US" smtClean="0"/>
              <a:pPr eaLnBrk="1" hangingPunct="1"/>
              <a:t>34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280820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B8E166A-8AB4-49C3-81FD-D30FCFDA9F6D}" type="slidenum">
              <a:rPr lang="en-US" altLang="en-US" b="0" smtClean="0"/>
              <a:pPr eaLnBrk="1" hangingPunct="1"/>
              <a:t>35</a:t>
            </a:fld>
            <a:endParaRPr lang="en-US" altLang="en-US" b="0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57267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C227F47-FBEB-4B81-B27F-F3B361F6F04A}" type="slidenum">
              <a:rPr lang="en-US" smtClean="0"/>
              <a:pPr eaLnBrk="1" hangingPunct="1"/>
              <a:t>4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400" b="1" dirty="0"/>
              <a:t>Prokaryotes …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n-US" sz="1400" dirty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sz="1400" dirty="0"/>
              <a:t> Reproduce by means of binary fission. </a:t>
            </a:r>
          </a:p>
          <a:p>
            <a:pPr eaLnBrk="1" hangingPunct="1">
              <a:lnSpc>
                <a:spcPct val="90000"/>
              </a:lnSpc>
            </a:pPr>
            <a:endParaRPr lang="en-US" sz="1400" dirty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sz="1400" dirty="0"/>
              <a:t> Do not have a cell nucleus or any other organelles with membranes. Plasma membrane their only membrane.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n-US" sz="1400" dirty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sz="1400" dirty="0"/>
              <a:t> DNA travels openly around the cell. 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dirty="0"/>
              <a:t>	        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sz="1400" dirty="0"/>
              <a:t>All bacteria are prokaryotes.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n-US" sz="1400" dirty="0"/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90842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93320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F849F75-18DA-4A2D-8679-170795B6778A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610488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F521421-3B80-43D9-AD5C-20AF6B2BAEB3}" type="slidenum">
              <a:rPr lang="en-US" smtClean="0"/>
              <a:pPr eaLnBrk="1" hangingPunct="1"/>
              <a:t>7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8418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C1CD29B-6B00-4BF3-99F7-974B6AF143C1}" type="slidenum">
              <a:rPr lang="en-US" smtClean="0"/>
              <a:pPr eaLnBrk="1" hangingPunct="1"/>
              <a:t>8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317165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4707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23113" indent="-278120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12482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57475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02467" indent="-222496" defTabSz="914707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47460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92453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37446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82438" indent="-222496" defTabSz="91470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A7A4779-37C3-4002-A003-0CF56913A132}" type="slidenum">
              <a:rPr lang="en-US" smtClean="0"/>
              <a:pPr eaLnBrk="1" hangingPunct="1"/>
              <a:t>9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9574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6E094-D46D-45D1-8F8D-3DC15ACB5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09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7AD9B-88EB-4A2A-B16C-756D0900FA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614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79501-F237-4482-B05C-2E93D552C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059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6868E-60A1-4B70-8E42-BC0622EC9E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376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DEFCB-6D1D-4759-8CAF-72077B778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672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DFD76-DFB8-426C-9090-D486CDD482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338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3D35F-B79C-404A-9EF5-FBABDE274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934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9A535-08E2-4845-B24E-C592F31544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61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78986-3985-4434-8D25-A831D9576C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659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9A5D9-8B6E-4DCB-BBC3-9A473D652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04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AAF63-DC7F-4469-9B74-A4A225F852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15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FAF24-7C5A-4D4F-B6D1-EE846D32D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84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50497-50F4-4827-9283-04D5AD1082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93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D3098-E92E-4CF4-82B4-CDD8CDB47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185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F38A6-6F27-447A-A684-0058504045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52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8E57F-15F3-4185-9DEB-CD4EF89CD2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57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C6EAF631-9CAA-4FC7-B816-D4F63BB6EE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org/chemistry/what-are-proteins-amino-acids-peptide-bonds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org/chemistry/what-are-proteins-amino-acids-peptide-bonds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cienceprofonline.com/" TargetMode="External"/><Relationship Id="rId3" Type="http://schemas.openxmlformats.org/officeDocument/2006/relationships/hyperlink" Target="http://www.scienceprofonline.com/chemistry/diffusion-osmosis-tonicity-effect-osmotic-pressure-on-cells.html" TargetMode="External"/><Relationship Id="rId7" Type="http://schemas.openxmlformats.org/officeDocument/2006/relationships/hyperlink" Target="http://www.scienceprofonline.com/virtual-cell-main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scienceprofonline.com/vcbc/diffusion-osmosis-main.html" TargetMode="External"/><Relationship Id="rId5" Type="http://schemas.openxmlformats.org/officeDocument/2006/relationships/hyperlink" Target="http://highered.mcgraw-hill.com/sites/0072495855/student_view0/chapter2/animation__how_osmosis_works.html" TargetMode="Externa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org/microbiology/gram-positive-bacteria-cell-wall.html" TargetMode="External"/><Relationship Id="rId7" Type="http://schemas.openxmlformats.org/officeDocument/2006/relationships/hyperlink" Target="http://www.scienceprofonline.com/microbiology/bacterial-cell-wall-structure-gram-positive-negative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hyperlink" Target="http://www.scienceprofonline.org/microbiology/gram-negative-bacteria-cell-wall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com/microbiology/bacterial-cell-wall-structure-gram-positive-negative.html" TargetMode="External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jpeg"/><Relationship Id="rId5" Type="http://schemas.openxmlformats.org/officeDocument/2006/relationships/image" Target="../media/image31.jp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com/microbiology/what-is-a-bacterial-endospore.html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hyperlink" Target="http://highered.mcgraw-hill.com/sites/0072556781/student_view0/chapter3/animation_quiz_1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hyperlink" Target="https://www.youtube.com/watch?v=gFuEo2ccTP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hyperlink" Target="http://www.scienceprofonline.com/cell-biology/prokaryotic-cell-parts-functions-diagrams.html" TargetMode="External"/><Relationship Id="rId4" Type="http://schemas.openxmlformats.org/officeDocument/2006/relationships/hyperlink" Target="http://www.scienceprofonline.com/cell-biology/eukaryotic-cell-parts-functions-diagrams.html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hyperlink" Target="http://www.scienceprofonline.com/microbiology/bacterial-pathogens-genus-clostridium.html" TargetMode="External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hyperlink" Target="http://www.scienceprofonline.com/microbiology/what-is-a-bacterial-endospore.html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com/cell-biology/prokaryotic-cell-parts-functions-diagrams.html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hyperlink" Target="http://www.scienceprofonline.org/chemistry/what-are-proteins-amino-acids-peptide-bonds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org/microbiology/gram-negative-bacteria-cell-wall.html" TargetMode="External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png"/><Relationship Id="rId5" Type="http://schemas.openxmlformats.org/officeDocument/2006/relationships/hyperlink" Target="http://www.scienceprofonline.org/microbiology/bacterial-genetics-plasmid-dna-conjugation-gene-transfer.html" TargetMode="External"/><Relationship Id="rId4" Type="http://schemas.openxmlformats.org/officeDocument/2006/relationships/hyperlink" Target="http://www.scienceprofonline.org/microbiology/gram-positive-bacteria-cell-wall.htm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png"/><Relationship Id="rId5" Type="http://schemas.openxmlformats.org/officeDocument/2006/relationships/hyperlink" Target="http://www.scienceprofonline.org/chemistry/what-are-proteins-amino-acids-peptide-bonds.html" TargetMode="External"/><Relationship Id="rId4" Type="http://schemas.openxmlformats.org/officeDocument/2006/relationships/hyperlink" Target="http://www.scienceprofonline.com/microbiology/what-are-bacterial-fimbriae.html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com/cell-biology/prokaryotic-cell-parts-functions-diagrams.html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org/genetics/genetic-replication-copying-dna.html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0.jpeg"/><Relationship Id="rId4" Type="http://schemas.openxmlformats.org/officeDocument/2006/relationships/hyperlink" Target="http://www.scienceprofonline.com/genetics/what-is-dna-deoxyribonucleic-acid.html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com/chemistry/what-is-an-enzyme-catalyst-catalytic-proteins.html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org/genetics/types-cell-division-binary-fission-mitosis-meiosis.html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1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hyperlink" Target="http://www.scienceprofonline.com/cell-biology/eukaryotic-cell-parts-functions-diagrams.html" TargetMode="External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hyperlink" Target="http://www.scienceprofonline.com/microbiology/what-are-bacterial-fimbriae.html" TargetMode="External"/><Relationship Id="rId4" Type="http://schemas.openxmlformats.org/officeDocument/2006/relationships/hyperlink" Target="http://www.scienceprofonline.com/cell-biology/prokaryotic-cell-parts-functions-diagrams.html" TargetMode="External"/><Relationship Id="rId9" Type="http://schemas.openxmlformats.org/officeDocument/2006/relationships/image" Target="../media/image5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hyperlink" Target="http://en.wikipedia.org/wiki/Image:Relative_scale.svg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en.wikipedia.org/wiki/File:Translation.gif" TargetMode="External"/><Relationship Id="rId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com/cell-biology/eukaryotic-cell-parts-functions-diagrams.html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com/cell-biology/eukaryotic-cell-parts-functions-diagrams.html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hyperlink" Target="http://upload.wikimedia.org/wikipedia/commons/0/00/Endomembrane_system_diagram.svg" TargetMode="External"/><Relationship Id="rId4" Type="http://schemas.openxmlformats.org/officeDocument/2006/relationships/hyperlink" Target="http://www.scienceprofonline.com/cell-biology/endomembrane-system-eukaryotic-cell.html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com/chemistry/what-is-nucleotide-adenosine-triphosphate-atp.html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scienceprofonline.com/cell-biology/animal-cell-parts-functions-diagrams.html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com/cell-biology/plant-cell-parts-functions-diagrams.html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9UvlqAVCoqY" TargetMode="External"/><Relationship Id="rId4" Type="http://schemas.openxmlformats.org/officeDocument/2006/relationships/image" Target="../media/image6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com/cell-biology/prokaryotic-cell-parts-functions-diagrams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cienceprofonline.com/cell-biology/eukaryotic-cell-parts-functions-diagrams.html" TargetMode="External"/><Relationship Id="rId4" Type="http://schemas.openxmlformats.org/officeDocument/2006/relationships/hyperlink" Target="http://www.scienceprofonline.com/cell-biology/prokaryotic-cell-parts-functions-diagrams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com/genetics/what-is-dna-deoxyribonucleic-acid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://www.scienceprofonline.org/microbiology/bacterial-genetics-plasmid-dna-conjugation-gene-transfer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com/chemistry/what-is-an-enzyme-catalyst-catalytic-proteins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12.png"/><Relationship Id="rId4" Type="http://schemas.openxmlformats.org/officeDocument/2006/relationships/hyperlink" Target="http://www.scienceprofonline.org/genetics/genetic-replication-copying-dna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profonline.com/cell-biology/what-is-cell-biology-cellular-story-of-human-body.html" TargetMode="External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hyperlink" Target="http://www.scienceprofonline.com/cell-biology/eukaryotic-cell-parts-functions-diagrams.html" TargetMode="External"/><Relationship Id="rId4" Type="http://schemas.openxmlformats.org/officeDocument/2006/relationships/hyperlink" Target="http://www.scienceprofonline.com/cell-biology/prokaryotic-cell-parts-functions-diagrams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123175"/>
            <a:ext cx="5943600" cy="4125225"/>
          </a:xfrm>
        </p:spPr>
        <p:txBody>
          <a:bodyPr/>
          <a:lstStyle/>
          <a:p>
            <a:pPr algn="l" eaLnBrk="1" hangingPunct="1"/>
            <a:r>
              <a:rPr lang="en-US" altLang="en-US" sz="4000" b="1" dirty="0" smtClean="0">
                <a:latin typeface="Comic Sans MS" pitchFamily="66" charset="0"/>
              </a:rPr>
              <a:t>Biological </a:t>
            </a:r>
            <a:r>
              <a:rPr lang="en-US" altLang="en-US" sz="4000" b="1" dirty="0" smtClean="0">
                <a:latin typeface="Comic Sans MS" pitchFamily="66" charset="0"/>
              </a:rPr>
              <a:t>Cell Structure &amp; Function</a:t>
            </a:r>
          </a:p>
          <a:p>
            <a:pPr algn="l" eaLnBrk="1" hangingPunct="1"/>
            <a:r>
              <a:rPr lang="en-US" altLang="en-US" sz="4000" b="1" dirty="0" smtClean="0">
                <a:latin typeface="Comic Sans MS" pitchFamily="66" charset="0"/>
              </a:rPr>
              <a:t>By;</a:t>
            </a:r>
          </a:p>
          <a:p>
            <a:pPr algn="l" eaLnBrk="1" hangingPunct="1"/>
            <a:r>
              <a:rPr lang="en-US" altLang="en-US" sz="4000" b="1" dirty="0" smtClean="0">
                <a:latin typeface="Comic Sans MS" pitchFamily="66" charset="0"/>
              </a:rPr>
              <a:t>Dr</a:t>
            </a:r>
            <a:r>
              <a:rPr lang="en-US" altLang="en-US" sz="4000" b="1" dirty="0" smtClean="0">
                <a:latin typeface="Comic Sans MS" pitchFamily="66" charset="0"/>
              </a:rPr>
              <a:t>. Ahmad Ali</a:t>
            </a:r>
          </a:p>
          <a:p>
            <a:pPr algn="l" eaLnBrk="1" hangingPunct="1"/>
            <a:r>
              <a:rPr lang="en-US" altLang="en-US" sz="4000" b="1" dirty="0" smtClean="0">
                <a:latin typeface="Comic Sans MS" pitchFamily="66" charset="0"/>
              </a:rPr>
              <a:t>Lecturer in Zoology</a:t>
            </a:r>
          </a:p>
          <a:p>
            <a:pPr algn="l" eaLnBrk="1" hangingPunct="1"/>
            <a:r>
              <a:rPr lang="en-US" altLang="en-US" sz="4000" b="1" dirty="0" smtClean="0">
                <a:latin typeface="Comic Sans MS" pitchFamily="66" charset="0"/>
              </a:rPr>
              <a:t>IUB Bahawalpur</a:t>
            </a:r>
            <a:endParaRPr lang="en-US" altLang="en-US" sz="4000" b="1" dirty="0" smtClean="0">
              <a:latin typeface="Comic Sans MS" pitchFamily="66" charset="0"/>
            </a:endParaRPr>
          </a:p>
          <a:p>
            <a:pPr algn="l" eaLnBrk="1" hangingPunct="1"/>
            <a:r>
              <a:rPr lang="en-US" altLang="en-US" sz="2400" dirty="0" smtClean="0">
                <a:latin typeface="Comic Sans MS" pitchFamily="66" charset="0"/>
              </a:rPr>
              <a:t>	</a:t>
            </a:r>
          </a:p>
        </p:txBody>
      </p:sp>
      <p:pic>
        <p:nvPicPr>
          <p:cNvPr id="2" name="Picture 1" descr="Animal_cell_structure_no_text_MRuiz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52400"/>
            <a:ext cx="4137371" cy="1970775"/>
          </a:xfrm>
          <a:prstGeom prst="rect">
            <a:avLst/>
          </a:prstGeom>
        </p:spPr>
      </p:pic>
      <p:pic>
        <p:nvPicPr>
          <p:cNvPr id="3" name="Picture 2" descr="Prokaryotic-Cell-Unlabeled-MRuiz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75"/>
            <a:ext cx="3746500" cy="2120900"/>
          </a:xfrm>
          <a:prstGeom prst="rect">
            <a:avLst/>
          </a:prstGeom>
        </p:spPr>
      </p:pic>
      <p:pic>
        <p:nvPicPr>
          <p:cNvPr id="8" name="Picture 26" descr="Plant_cell_structure_no_text_MRuiz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970663"/>
            <a:ext cx="35814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sz="half" idx="3"/>
          </p:nvPr>
        </p:nvSpPr>
        <p:spPr>
          <a:xfrm>
            <a:off x="228600" y="1600200"/>
            <a:ext cx="3886200" cy="43735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1800" dirty="0" smtClean="0">
                <a:latin typeface="Comic Sans MS" pitchFamily="66" charset="0"/>
              </a:rPr>
              <a:t>Separates the cell from its environment.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8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1800" dirty="0" smtClean="0">
                <a:latin typeface="Comic Sans MS" pitchFamily="66" charset="0"/>
              </a:rPr>
              <a:t>Phospholipid molecules oriented so that </a:t>
            </a:r>
            <a:r>
              <a:rPr lang="en-US" sz="1800" b="1" dirty="0" smtClean="0">
                <a:solidFill>
                  <a:srgbClr val="FF0000"/>
                </a:solidFill>
                <a:latin typeface="Comic Sans MS" pitchFamily="66" charset="0"/>
              </a:rPr>
              <a:t>hydrophilic </a:t>
            </a:r>
            <a:r>
              <a:rPr lang="en-US" sz="2000" b="1" dirty="0" smtClean="0">
                <a:latin typeface="Comic Sans MS" pitchFamily="66" charset="0"/>
              </a:rPr>
              <a:t>water-loving</a:t>
            </a:r>
            <a:r>
              <a:rPr lang="en-US" sz="1800" dirty="0" smtClean="0">
                <a:latin typeface="Comic Sans MS" pitchFamily="66" charset="0"/>
              </a:rPr>
              <a:t> heads directed outward and </a:t>
            </a:r>
            <a:r>
              <a:rPr lang="en-US" sz="1800" b="1" dirty="0" smtClean="0">
                <a:solidFill>
                  <a:srgbClr val="FFC000"/>
                </a:solidFill>
                <a:latin typeface="Comic Sans MS" pitchFamily="66" charset="0"/>
              </a:rPr>
              <a:t>hydrophobic</a:t>
            </a:r>
            <a:r>
              <a:rPr lang="en-US" sz="1800" b="1" dirty="0" smtClean="0">
                <a:latin typeface="Comic Sans MS" pitchFamily="66" charset="0"/>
              </a:rPr>
              <a:t> water-hating</a:t>
            </a:r>
            <a:r>
              <a:rPr lang="en-US" sz="1800" dirty="0" smtClean="0">
                <a:latin typeface="Comic Sans MS" pitchFamily="66" charset="0"/>
              </a:rPr>
              <a:t> tails directed inward.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8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1800" dirty="0" smtClean="0">
                <a:latin typeface="Comic Sans MS" pitchFamily="66" charset="0"/>
                <a:hlinkClick r:id="rId3"/>
              </a:rPr>
              <a:t>Proteins</a:t>
            </a:r>
            <a:r>
              <a:rPr lang="en-US" sz="1800" dirty="0" smtClean="0">
                <a:latin typeface="Comic Sans MS" pitchFamily="66" charset="0"/>
              </a:rPr>
              <a:t> embedded in two layers of lipids (lipid bilayer).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8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1800" dirty="0" smtClean="0">
                <a:latin typeface="Comic Sans MS" pitchFamily="66" charset="0"/>
              </a:rPr>
              <a:t>Membrane is </a:t>
            </a:r>
            <a:r>
              <a:rPr lang="en-US" sz="1800" b="1" dirty="0" smtClean="0">
                <a:latin typeface="Comic Sans MS" pitchFamily="66" charset="0"/>
              </a:rPr>
              <a:t>semi-permeable</a:t>
            </a:r>
            <a:r>
              <a:rPr lang="en-US" sz="1800" dirty="0" smtClean="0">
                <a:latin typeface="Comic Sans MS" pitchFamily="66" charset="0"/>
              </a:rPr>
              <a:t>. </a:t>
            </a:r>
            <a:r>
              <a:rPr lang="en-US" sz="2000" b="1" i="1" dirty="0" smtClean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sz="1800" b="1" i="1" dirty="0" smtClean="0">
                <a:latin typeface="Comic Sans MS" pitchFamily="66" charset="0"/>
              </a:rPr>
              <a:t>:</a:t>
            </a:r>
            <a:r>
              <a:rPr lang="en-US" sz="1800" i="1" dirty="0" smtClean="0">
                <a:latin typeface="Comic Sans MS" pitchFamily="66" charset="0"/>
              </a:rPr>
              <a:t> What does that mean?</a:t>
            </a:r>
            <a:endParaRPr lang="en-US" sz="2000" i="1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000" i="1" dirty="0" smtClean="0"/>
          </a:p>
        </p:txBody>
      </p:sp>
      <p:pic>
        <p:nvPicPr>
          <p:cNvPr id="11268" name="Picture 5" descr="Cell_membrane_detailed_diagramMRuiz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67200" y="0"/>
            <a:ext cx="4648200" cy="63246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9" name="Rectangle 7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4495800" cy="1249363"/>
          </a:xfrm>
          <a:noFill/>
        </p:spPr>
        <p:txBody>
          <a:bodyPr/>
          <a:lstStyle/>
          <a:p>
            <a:pPr algn="l" eaLnBrk="1" hangingPunct="1"/>
            <a:r>
              <a:rPr lang="en-US" sz="2800" b="1" smtClean="0">
                <a:latin typeface="Comic Sans MS" pitchFamily="66" charset="0"/>
              </a:rPr>
              <a:t>Prokaryotes </a:t>
            </a:r>
            <a:r>
              <a:rPr lang="en-US" sz="2400" smtClean="0">
                <a:latin typeface="Comic Sans MS" pitchFamily="66" charset="0"/>
              </a:rPr>
              <a:t/>
            </a:r>
            <a:br>
              <a:rPr lang="en-US" sz="2400" smtClean="0">
                <a:latin typeface="Comic Sans MS" pitchFamily="66" charset="0"/>
              </a:rPr>
            </a:br>
            <a:r>
              <a:rPr lang="en-US" sz="800" smtClean="0">
                <a:latin typeface="Comic Sans MS" pitchFamily="66" charset="0"/>
              </a:rPr>
              <a:t/>
            </a:r>
            <a:br>
              <a:rPr lang="en-US" sz="800" smtClean="0">
                <a:latin typeface="Comic Sans MS" pitchFamily="66" charset="0"/>
              </a:rPr>
            </a:br>
            <a:r>
              <a:rPr lang="en-US" sz="2800" b="1" smtClean="0">
                <a:solidFill>
                  <a:srgbClr val="F91E07"/>
                </a:solidFill>
                <a:latin typeface="Comic Sans MS" pitchFamily="66" charset="0"/>
              </a:rPr>
              <a:t>Plasma Membrane</a:t>
            </a:r>
          </a:p>
        </p:txBody>
      </p:sp>
    </p:spTree>
    <p:extLst>
      <p:ext uri="{BB962C8B-B14F-4D97-AF65-F5344CB8AC3E}">
        <p14:creationId xmlns:p14="http://schemas.microsoft.com/office/powerpoint/2010/main" val="911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229600" cy="487363"/>
          </a:xfrm>
          <a:noFill/>
        </p:spPr>
        <p:txBody>
          <a:bodyPr/>
          <a:lstStyle/>
          <a:p>
            <a:pPr algn="l" eaLnBrk="1" hangingPunct="1"/>
            <a:r>
              <a:rPr lang="en-US" altLang="en-US" sz="3600" b="1" smtClean="0">
                <a:solidFill>
                  <a:schemeClr val="accent2"/>
                </a:solidFill>
                <a:latin typeface="Comic Sans MS" pitchFamily="66" charset="0"/>
              </a:rPr>
              <a:t>Passive Transport - </a:t>
            </a:r>
            <a:r>
              <a:rPr lang="en-US" altLang="en-US" sz="3600" b="1" smtClean="0">
                <a:solidFill>
                  <a:schemeClr val="accent2"/>
                </a:solidFill>
                <a:latin typeface="Comic Sans MS" pitchFamily="66" charset="0"/>
                <a:hlinkClick r:id="rId3"/>
              </a:rPr>
              <a:t>Osmosis</a:t>
            </a:r>
            <a:endParaRPr lang="en-US" altLang="en-US" sz="3600" b="1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219200"/>
            <a:ext cx="3810000" cy="5181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altLang="en-US" sz="1800" b="1" dirty="0" smtClean="0">
                <a:latin typeface="Comic Sans MS" pitchFamily="66" charset="0"/>
              </a:rPr>
              <a:t>:</a:t>
            </a:r>
            <a:r>
              <a:rPr lang="en-US" altLang="en-US" sz="1800" dirty="0" smtClean="0">
                <a:latin typeface="Comic Sans MS" pitchFamily="66" charset="0"/>
              </a:rPr>
              <a:t> Diffusion of </a:t>
            </a:r>
            <a:r>
              <a:rPr lang="en-US" altLang="en-US" sz="1800" b="1" dirty="0" smtClean="0">
                <a:latin typeface="Comic Sans MS" pitchFamily="66" charset="0"/>
              </a:rPr>
              <a:t>what </a:t>
            </a:r>
            <a:r>
              <a:rPr lang="en-US" altLang="en-US" sz="1800" dirty="0" smtClean="0">
                <a:latin typeface="Comic Sans MS" pitchFamily="66" charset="0"/>
              </a:rPr>
              <a:t>across the plasma membrane?</a:t>
            </a:r>
          </a:p>
          <a:p>
            <a:pPr eaLnBrk="1" hangingPunct="1">
              <a:buFontTx/>
              <a:buNone/>
            </a:pPr>
            <a:endParaRPr lang="en-US" altLang="en-US" i="1" dirty="0" smtClean="0"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r>
              <a:rPr lang="en-US" altLang="en-US" sz="1800" dirty="0" smtClean="0">
                <a:latin typeface="Comic Sans MS" pitchFamily="66" charset="0"/>
              </a:rPr>
              <a:t>Environment surrounding cells may contain amounts of dissolved substances (solutes) that are…</a:t>
            </a:r>
          </a:p>
          <a:p>
            <a:pPr eaLnBrk="1" hangingPunct="1">
              <a:buFontTx/>
              <a:buNone/>
            </a:pPr>
            <a:r>
              <a:rPr lang="en-US" altLang="en-US" sz="1800" dirty="0" smtClean="0">
                <a:latin typeface="Comic Sans MS" pitchFamily="66" charset="0"/>
              </a:rPr>
              <a:t>	</a:t>
            </a:r>
          </a:p>
          <a:p>
            <a:pPr eaLnBrk="1" hangingPunct="1">
              <a:buFontTx/>
              <a:buNone/>
            </a:pPr>
            <a:r>
              <a:rPr lang="en-US" altLang="en-US" sz="1800" i="1" dirty="0" smtClean="0">
                <a:latin typeface="Comic Sans MS" pitchFamily="66" charset="0"/>
              </a:rPr>
              <a:t>	- </a:t>
            </a:r>
            <a:r>
              <a:rPr lang="en-US" altLang="en-US" sz="1600" i="1" dirty="0" smtClean="0">
                <a:latin typeface="Comic Sans MS" pitchFamily="66" charset="0"/>
              </a:rPr>
              <a:t>equal to</a:t>
            </a:r>
          </a:p>
          <a:p>
            <a:pPr eaLnBrk="1" hangingPunct="1">
              <a:buFontTx/>
              <a:buNone/>
            </a:pPr>
            <a:r>
              <a:rPr lang="en-US" altLang="en-US" sz="1600" i="1" dirty="0" smtClean="0">
                <a:latin typeface="Comic Sans MS" pitchFamily="66" charset="0"/>
              </a:rPr>
              <a:t>	- less than</a:t>
            </a:r>
          </a:p>
          <a:p>
            <a:pPr eaLnBrk="1" hangingPunct="1">
              <a:buFontTx/>
              <a:buNone/>
            </a:pPr>
            <a:r>
              <a:rPr lang="en-US" altLang="en-US" sz="1600" i="1" dirty="0" smtClean="0">
                <a:latin typeface="Comic Sans MS" pitchFamily="66" charset="0"/>
              </a:rPr>
              <a:t>	- greater than</a:t>
            </a:r>
            <a:r>
              <a:rPr lang="en-US" altLang="en-US" sz="1600" dirty="0" smtClean="0">
                <a:latin typeface="Comic Sans MS" pitchFamily="66" charset="0"/>
              </a:rPr>
              <a:t> </a:t>
            </a:r>
          </a:p>
          <a:p>
            <a:pPr eaLnBrk="1" hangingPunct="1">
              <a:buFontTx/>
              <a:buNone/>
            </a:pPr>
            <a:endParaRPr lang="en-US" altLang="en-US" sz="1600" dirty="0" smtClean="0"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r>
              <a:rPr lang="en-US" altLang="en-US" sz="1800" dirty="0" smtClean="0">
                <a:latin typeface="Comic Sans MS" pitchFamily="66" charset="0"/>
              </a:rPr>
              <a:t>	…those found with in the cell. </a:t>
            </a:r>
          </a:p>
          <a:p>
            <a:pPr eaLnBrk="1" hangingPunct="1">
              <a:buFontTx/>
              <a:buNone/>
            </a:pPr>
            <a:endParaRPr lang="en-US" altLang="en-US" sz="1800" dirty="0">
              <a:latin typeface="Comic Sans MS" pitchFamily="66" charset="0"/>
            </a:endParaRPr>
          </a:p>
        </p:txBody>
      </p:sp>
      <p:pic>
        <p:nvPicPr>
          <p:cNvPr id="7173" name="Picture 5" descr="Osmosis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19600" y="1143000"/>
            <a:ext cx="4572000" cy="286226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4724400" y="4114800"/>
            <a:ext cx="4038600" cy="2286000"/>
          </a:xfrm>
          <a:prstGeom prst="rect">
            <a:avLst/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175" name="Oval 8"/>
          <p:cNvSpPr>
            <a:spLocks noChangeArrowheads="1"/>
          </p:cNvSpPr>
          <p:nvPr/>
        </p:nvSpPr>
        <p:spPr bwMode="auto">
          <a:xfrm>
            <a:off x="5943600" y="4419600"/>
            <a:ext cx="2667000" cy="182880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176" name="Text Box 9"/>
          <p:cNvSpPr txBox="1">
            <a:spLocks noChangeArrowheads="1"/>
          </p:cNvSpPr>
          <p:nvPr/>
        </p:nvSpPr>
        <p:spPr bwMode="auto">
          <a:xfrm>
            <a:off x="6934200" y="4953000"/>
            <a:ext cx="762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 b="1"/>
              <a:t>CELL</a:t>
            </a:r>
          </a:p>
        </p:txBody>
      </p:sp>
      <p:sp>
        <p:nvSpPr>
          <p:cNvPr id="7177" name="Line 10"/>
          <p:cNvSpPr>
            <a:spLocks noChangeShapeType="1"/>
          </p:cNvSpPr>
          <p:nvPr/>
        </p:nvSpPr>
        <p:spPr bwMode="auto">
          <a:xfrm>
            <a:off x="5638800" y="48006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8" name="Text Box 11"/>
          <p:cNvSpPr txBox="1">
            <a:spLocks noChangeArrowheads="1"/>
          </p:cNvSpPr>
          <p:nvPr/>
        </p:nvSpPr>
        <p:spPr bwMode="auto">
          <a:xfrm>
            <a:off x="4953000" y="4419600"/>
            <a:ext cx="838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000" b="1"/>
              <a:t>Plasma membrane</a:t>
            </a:r>
          </a:p>
        </p:txBody>
      </p:sp>
      <p:sp>
        <p:nvSpPr>
          <p:cNvPr id="7179" name="Text Box 12"/>
          <p:cNvSpPr txBox="1">
            <a:spLocks noChangeArrowheads="1"/>
          </p:cNvSpPr>
          <p:nvPr/>
        </p:nvSpPr>
        <p:spPr bwMode="auto">
          <a:xfrm>
            <a:off x="4724400" y="5486400"/>
            <a:ext cx="1143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000" b="1"/>
              <a:t>Liquid environment outside the cell.</a:t>
            </a:r>
          </a:p>
        </p:txBody>
      </p:sp>
      <p:sp>
        <p:nvSpPr>
          <p:cNvPr id="7180" name="Text Box 13"/>
          <p:cNvSpPr txBox="1">
            <a:spLocks noChangeArrowheads="1"/>
          </p:cNvSpPr>
          <p:nvPr/>
        </p:nvSpPr>
        <p:spPr bwMode="auto">
          <a:xfrm>
            <a:off x="6705600" y="5410200"/>
            <a:ext cx="1143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000" b="1"/>
              <a:t>Liquid environment inside the cell.</a:t>
            </a:r>
          </a:p>
        </p:txBody>
      </p:sp>
    </p:spTree>
    <p:extLst>
      <p:ext uri="{BB962C8B-B14F-4D97-AF65-F5344CB8AC3E}">
        <p14:creationId xmlns:p14="http://schemas.microsoft.com/office/powerpoint/2010/main" val="101341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990600"/>
            <a:ext cx="4876800" cy="3505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latin typeface="Comic Sans MS" pitchFamily="66" charset="0"/>
              </a:rPr>
              <a:t>Tonicity </a:t>
            </a:r>
            <a:r>
              <a:rPr lang="en-US" sz="2400" dirty="0" smtClean="0">
                <a:latin typeface="Comic Sans MS" pitchFamily="66" charset="0"/>
              </a:rPr>
              <a:t>and </a:t>
            </a:r>
            <a:r>
              <a:rPr lang="en-US" sz="2400" dirty="0" smtClean="0">
                <a:latin typeface="Comic Sans MS" pitchFamily="66" charset="0"/>
                <a:hlinkClick r:id="rId3"/>
              </a:rPr>
              <a:t>Osmosis</a:t>
            </a:r>
            <a:endParaRPr lang="en-US" sz="24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400" i="1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isotonic</a:t>
            </a:r>
            <a:r>
              <a:rPr lang="en-US" sz="1600" dirty="0" smtClean="0">
                <a:latin typeface="Comic Sans MS" pitchFamily="66" charset="0"/>
              </a:rPr>
              <a:t>: equal concentration of a solute 	              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sz="1600" dirty="0">
                <a:latin typeface="Comic Sans MS" pitchFamily="66" charset="0"/>
              </a:rPr>
              <a:t> </a:t>
            </a:r>
            <a:r>
              <a:rPr lang="en-US" sz="1600" dirty="0" smtClean="0">
                <a:latin typeface="Comic Sans MS" pitchFamily="66" charset="0"/>
              </a:rPr>
              <a:t>                      inside and outside of cell.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endParaRPr lang="en-US" sz="1000" u="sng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hypertonic</a:t>
            </a:r>
            <a:r>
              <a:rPr lang="en-US" sz="1600" dirty="0" smtClean="0">
                <a:latin typeface="Comic Sans MS" pitchFamily="66" charset="0"/>
              </a:rPr>
              <a:t>: a higher concentration of 		              solute.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1000" dirty="0" smtClean="0">
                <a:latin typeface="Comic Sans MS" pitchFamily="66" charset="0"/>
              </a:rPr>
              <a:t>	</a:t>
            </a:r>
            <a:endParaRPr lang="en-US" sz="1800" dirty="0" smtClean="0">
              <a:latin typeface="Comic Sans MS" pitchFamily="66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n-US" sz="10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hypotonic</a:t>
            </a:r>
            <a:r>
              <a:rPr lang="en-US" sz="1600" dirty="0" smtClean="0">
                <a:latin typeface="Comic Sans MS" pitchFamily="66" charset="0"/>
              </a:rPr>
              <a:t>: a lower concentration of 	               	           solute.</a:t>
            </a:r>
            <a:endParaRPr lang="en-US" sz="2000" dirty="0" smtClean="0">
              <a:latin typeface="Comic Sans MS" pitchFamily="66" charset="0"/>
            </a:endParaRPr>
          </a:p>
        </p:txBody>
      </p:sp>
      <p:pic>
        <p:nvPicPr>
          <p:cNvPr id="13316" name="Picture 4" descr="OsmosisBlood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35019" y="990600"/>
            <a:ext cx="3286125" cy="310038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762000" y="4876800"/>
            <a:ext cx="37338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400" b="1">
                <a:solidFill>
                  <a:srgbClr val="FF0000"/>
                </a:solidFill>
                <a:latin typeface="Comic Sans MS" pitchFamily="66" charset="0"/>
              </a:rPr>
              <a:t>Water will always move toward a hypertonic environment!!</a:t>
            </a:r>
            <a:endParaRPr lang="en-US" sz="240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</a:pPr>
            <a:endParaRPr lang="en-US" sz="1600"/>
          </a:p>
        </p:txBody>
      </p:sp>
      <p:sp>
        <p:nvSpPr>
          <p:cNvPr id="2" name="TextBox 1"/>
          <p:cNvSpPr txBox="1"/>
          <p:nvPr/>
        </p:nvSpPr>
        <p:spPr>
          <a:xfrm>
            <a:off x="5520744" y="4343400"/>
            <a:ext cx="3200400" cy="195438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endParaRPr lang="en-US" sz="105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Comic Sans MS" pitchFamily="66" charset="0"/>
              </a:rPr>
              <a:t>REVIEW!</a:t>
            </a:r>
          </a:p>
          <a:p>
            <a:pPr algn="ctr">
              <a:defRPr/>
            </a:pPr>
            <a:endParaRPr lang="en-US" sz="1050" b="1" dirty="0">
              <a:solidFill>
                <a:srgbClr val="FF0000"/>
              </a:solidFill>
              <a:latin typeface="Comic Sans MS" pitchFamily="66" charset="0"/>
            </a:endParaRPr>
          </a:p>
          <a:p>
            <a:pPr marL="171450" indent="-171450" algn="ctr">
              <a:buFont typeface="Arial" pitchFamily="34" charset="0"/>
              <a:buChar char="•"/>
              <a:defRPr/>
            </a:pPr>
            <a:r>
              <a:rPr lang="en-US" sz="1200" b="1" dirty="0">
                <a:latin typeface="Comic Sans MS" pitchFamily="66" charset="0"/>
                <a:hlinkClick r:id="rId5"/>
              </a:rPr>
              <a:t>How Osmosis Works</a:t>
            </a:r>
            <a:r>
              <a:rPr lang="en-US" sz="1200" dirty="0">
                <a:latin typeface="Comic Sans MS" pitchFamily="66" charset="0"/>
              </a:rPr>
              <a:t> animation</a:t>
            </a:r>
          </a:p>
          <a:p>
            <a:pPr marL="171450" indent="-171450" algn="ctr">
              <a:buFont typeface="Arial" pitchFamily="34" charset="0"/>
              <a:buChar char="•"/>
              <a:defRPr/>
            </a:pPr>
            <a:endParaRPr lang="en-US" sz="1200" b="1" dirty="0" smtClean="0">
              <a:latin typeface="Comic Sans MS" pitchFamily="66" charset="0"/>
              <a:hlinkClick r:id=""/>
            </a:endParaRPr>
          </a:p>
          <a:p>
            <a:pPr marL="171450" indent="-171450" algn="ctr">
              <a:buFont typeface="Arial" pitchFamily="34" charset="0"/>
              <a:buChar char="•"/>
              <a:defRPr/>
            </a:pPr>
            <a:r>
              <a:rPr lang="en-US" sz="1200" b="1" dirty="0" smtClean="0">
                <a:latin typeface="Comic Sans MS" pitchFamily="66" charset="0"/>
                <a:hlinkClick r:id=""/>
              </a:rPr>
              <a:t>Diffusion</a:t>
            </a:r>
            <a:r>
              <a:rPr lang="en-US" sz="1200" b="1" dirty="0">
                <a:latin typeface="Comic Sans MS" pitchFamily="66" charset="0"/>
                <a:hlinkClick r:id="rId6"/>
              </a:rPr>
              <a:t>, Osmosis &amp; Active Transport</a:t>
            </a:r>
            <a:r>
              <a:rPr lang="en-US" sz="1200" dirty="0">
                <a:latin typeface="Comic Sans MS" pitchFamily="66" charset="0"/>
                <a:hlinkClick r:id="rId6"/>
              </a:rPr>
              <a:t> </a:t>
            </a:r>
            <a:r>
              <a:rPr lang="en-US" sz="1200" dirty="0">
                <a:latin typeface="Comic Sans MS" pitchFamily="66" charset="0"/>
              </a:rPr>
              <a:t>Lecture Main Page of the </a:t>
            </a:r>
          </a:p>
          <a:p>
            <a:pPr algn="ctr">
              <a:defRPr/>
            </a:pPr>
            <a:r>
              <a:rPr lang="en-US" sz="1200" dirty="0">
                <a:latin typeface="Comic Sans MS" pitchFamily="66" charset="0"/>
                <a:hlinkClick r:id="rId7"/>
              </a:rPr>
              <a:t>Virtual Cell Biology Classroom</a:t>
            </a:r>
            <a:r>
              <a:rPr lang="en-US" sz="1200" dirty="0">
                <a:latin typeface="Comic Sans MS" pitchFamily="66" charset="0"/>
              </a:rPr>
              <a:t> on the </a:t>
            </a:r>
          </a:p>
          <a:p>
            <a:pPr algn="ctr">
              <a:defRPr/>
            </a:pPr>
            <a:r>
              <a:rPr lang="en-US" sz="1200" dirty="0">
                <a:latin typeface="Comic Sans MS" pitchFamily="66" charset="0"/>
              </a:rPr>
              <a:t>Science Prof Online</a:t>
            </a:r>
            <a:r>
              <a:rPr lang="en-US" sz="1200" dirty="0">
                <a:latin typeface="Comic Sans MS" pitchFamily="66" charset="0"/>
                <a:hlinkClick r:id="rId8"/>
              </a:rPr>
              <a:t> </a:t>
            </a:r>
            <a:r>
              <a:rPr lang="en-US" sz="1200" dirty="0">
                <a:latin typeface="Comic Sans MS" pitchFamily="66" charset="0"/>
              </a:rPr>
              <a:t>website </a:t>
            </a:r>
            <a:endParaRPr lang="en-US" sz="1200" dirty="0" smtClean="0">
              <a:latin typeface="Comic Sans MS" pitchFamily="66" charset="0"/>
            </a:endParaRPr>
          </a:p>
          <a:p>
            <a:pPr algn="ctr">
              <a:defRPr/>
            </a:pPr>
            <a:endParaRPr lang="en-US" sz="1200" dirty="0">
              <a:latin typeface="Comic Sans MS" pitchFamily="66" charset="0"/>
            </a:endParaRP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noFill/>
        </p:spPr>
        <p:txBody>
          <a:bodyPr/>
          <a:lstStyle/>
          <a:p>
            <a:pPr algn="l" eaLnBrk="1" hangingPunct="1"/>
            <a:r>
              <a:rPr lang="en-US" altLang="en-US" sz="3600" b="1" dirty="0" smtClean="0">
                <a:solidFill>
                  <a:schemeClr val="accent2"/>
                </a:solidFill>
                <a:latin typeface="Comic Sans MS" pitchFamily="66" charset="0"/>
              </a:rPr>
              <a:t>Passive Transport - Osmosis</a:t>
            </a:r>
          </a:p>
        </p:txBody>
      </p:sp>
    </p:spTree>
    <p:extLst>
      <p:ext uri="{BB962C8B-B14F-4D97-AF65-F5344CB8AC3E}">
        <p14:creationId xmlns:p14="http://schemas.microsoft.com/office/powerpoint/2010/main" val="362809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81000" y="1219200"/>
            <a:ext cx="84582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b="0" dirty="0">
                <a:latin typeface="Comic Sans MS" pitchFamily="66" charset="0"/>
              </a:rPr>
              <a:t>From  the peptidoglycan inwards all bacteria are very similar.  Going further out, the bacterial world divides into two major classes </a:t>
            </a:r>
            <a:r>
              <a:rPr lang="en-US" altLang="en-US" sz="1400" b="0" dirty="0">
                <a:latin typeface="Comic Sans MS" pitchFamily="66" charset="0"/>
              </a:rPr>
              <a:t>(plus a couple of odd types)</a:t>
            </a:r>
            <a:r>
              <a:rPr lang="en-US" altLang="en-US" b="0" dirty="0">
                <a:latin typeface="Comic Sans MS" pitchFamily="66" charset="0"/>
              </a:rPr>
              <a:t>.  These are: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838200" y="2438400"/>
            <a:ext cx="7696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000" dirty="0">
                <a:latin typeface="Comic Sans MS" pitchFamily="66" charset="0"/>
              </a:rPr>
              <a:t> </a:t>
            </a:r>
            <a:r>
              <a:rPr lang="en-US" altLang="en-US" sz="2000" dirty="0" smtClean="0">
                <a:latin typeface="Comic Sans MS" pitchFamily="66" charset="0"/>
              </a:rPr>
              <a:t>       </a:t>
            </a:r>
            <a:r>
              <a:rPr lang="en-US" altLang="en-US" sz="2000" b="1" dirty="0" smtClean="0">
                <a:solidFill>
                  <a:srgbClr val="9900CC"/>
                </a:solidFill>
                <a:latin typeface="Comic Sans MS" pitchFamily="66" charset="0"/>
                <a:hlinkClick r:id="rId3"/>
              </a:rPr>
              <a:t>Gram-positive</a:t>
            </a:r>
            <a:r>
              <a:rPr lang="en-US" altLang="en-US" sz="2000" b="1" dirty="0" smtClean="0">
                <a:latin typeface="Comic Sans MS" pitchFamily="66" charset="0"/>
              </a:rPr>
              <a:t>        </a:t>
            </a:r>
            <a:r>
              <a:rPr lang="en-US" altLang="en-US" sz="2000" b="1" dirty="0" smtClean="0">
                <a:solidFill>
                  <a:srgbClr val="FF33CC"/>
                </a:solidFill>
                <a:latin typeface="Comic Sans MS" pitchFamily="66" charset="0"/>
              </a:rPr>
              <a:t>               </a:t>
            </a:r>
            <a:r>
              <a:rPr lang="en-US" altLang="en-US" sz="2000" b="1" dirty="0" smtClean="0">
                <a:solidFill>
                  <a:srgbClr val="FF33CC"/>
                </a:solidFill>
                <a:latin typeface="Comic Sans MS" pitchFamily="66" charset="0"/>
                <a:hlinkClick r:id="rId4"/>
              </a:rPr>
              <a:t>Gram-negative</a:t>
            </a:r>
            <a:endParaRPr lang="en-US" altLang="en-US" sz="2000" b="1" dirty="0">
              <a:solidFill>
                <a:srgbClr val="FF33CC"/>
              </a:solidFill>
              <a:latin typeface="Comic Sans MS" pitchFamily="66" charset="0"/>
            </a:endParaRPr>
          </a:p>
        </p:txBody>
      </p:sp>
      <p:pic>
        <p:nvPicPr>
          <p:cNvPr id="15366" name="Picture 6" descr="microbiology-staph-gram-1000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971800"/>
            <a:ext cx="3733800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 descr="Pseudomonas_aeruginosa_Gram_ tamb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971800"/>
            <a:ext cx="40386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299855" y="346364"/>
            <a:ext cx="472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0" dirty="0">
                <a:solidFill>
                  <a:schemeClr val="tx2"/>
                </a:solidFill>
                <a:latin typeface="Comic Sans MS" pitchFamily="66" charset="0"/>
              </a:rPr>
              <a:t>Prokaryotes - </a:t>
            </a:r>
            <a:r>
              <a:rPr lang="en-US" altLang="en-US" sz="3200" dirty="0">
                <a:solidFill>
                  <a:schemeClr val="tx2"/>
                </a:solidFill>
                <a:latin typeface="Comic Sans MS" pitchFamily="66" charset="0"/>
                <a:hlinkClick r:id="rId7"/>
              </a:rPr>
              <a:t>Cell Wall</a:t>
            </a:r>
            <a:endParaRPr lang="en-US" altLang="en-US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62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Shingle"/>
          <p:cNvSpPr>
            <a:spLocks noChangeArrowheads="1"/>
          </p:cNvSpPr>
          <p:nvPr/>
        </p:nvSpPr>
        <p:spPr bwMode="auto">
          <a:xfrm>
            <a:off x="2312988" y="2889250"/>
            <a:ext cx="5867400" cy="3657600"/>
          </a:xfrm>
          <a:prstGeom prst="roundRect">
            <a:avLst>
              <a:gd name="adj" fmla="val 50000"/>
            </a:avLst>
          </a:prstGeom>
          <a:pattFill prst="shingle">
            <a:fgClr>
              <a:schemeClr val="accent2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57150">
                <a:solidFill>
                  <a:srgbClr val="CC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 sz="2400">
              <a:latin typeface="Times" charset="0"/>
            </a:endParaRPr>
          </a:p>
        </p:txBody>
      </p:sp>
      <p:sp>
        <p:nvSpPr>
          <p:cNvPr id="5123" name="AutoShape 3" descr="Small confetti"/>
          <p:cNvSpPr>
            <a:spLocks noChangeArrowheads="1"/>
          </p:cNvSpPr>
          <p:nvPr/>
        </p:nvSpPr>
        <p:spPr bwMode="auto">
          <a:xfrm>
            <a:off x="2617788" y="3270250"/>
            <a:ext cx="5181600" cy="2971800"/>
          </a:xfrm>
          <a:prstGeom prst="roundRect">
            <a:avLst>
              <a:gd name="adj" fmla="val 50000"/>
            </a:avLst>
          </a:prstGeom>
          <a:pattFill prst="smConfetti">
            <a:fgClr>
              <a:srgbClr val="CC0000"/>
            </a:fgClr>
            <a:bgClr>
              <a:schemeClr val="bg1"/>
            </a:bgClr>
          </a:pattFill>
          <a:ln w="57150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4267200" y="3124200"/>
            <a:ext cx="152400" cy="304800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5562600" y="6096000"/>
            <a:ext cx="152400" cy="304800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3352800" y="6096000"/>
            <a:ext cx="152400" cy="304800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3429000" y="6019800"/>
            <a:ext cx="3048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5334000" y="6019800"/>
            <a:ext cx="3048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4343400" y="3276600"/>
            <a:ext cx="3048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Freeform 10"/>
          <p:cNvSpPr>
            <a:spLocks/>
          </p:cNvSpPr>
          <p:nvPr/>
        </p:nvSpPr>
        <p:spPr bwMode="auto">
          <a:xfrm>
            <a:off x="2693988" y="3429000"/>
            <a:ext cx="457200" cy="381000"/>
          </a:xfrm>
          <a:custGeom>
            <a:avLst/>
            <a:gdLst>
              <a:gd name="T0" fmla="*/ 2147483647 w 600"/>
              <a:gd name="T1" fmla="*/ 0 h 624"/>
              <a:gd name="T2" fmla="*/ 2147483647 w 600"/>
              <a:gd name="T3" fmla="*/ 2147483647 h 624"/>
              <a:gd name="T4" fmla="*/ 2147483647 w 600"/>
              <a:gd name="T5" fmla="*/ 2147483647 h 624"/>
              <a:gd name="T6" fmla="*/ 2147483647 w 600"/>
              <a:gd name="T7" fmla="*/ 2147483647 h 624"/>
              <a:gd name="T8" fmla="*/ 2147483647 w 600"/>
              <a:gd name="T9" fmla="*/ 2147483647 h 6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00" h="624">
                <a:moveTo>
                  <a:pt x="192" y="0"/>
                </a:moveTo>
                <a:cubicBezTo>
                  <a:pt x="396" y="140"/>
                  <a:pt x="600" y="280"/>
                  <a:pt x="576" y="336"/>
                </a:cubicBezTo>
                <a:cubicBezTo>
                  <a:pt x="552" y="392"/>
                  <a:pt x="96" y="296"/>
                  <a:pt x="48" y="336"/>
                </a:cubicBezTo>
                <a:cubicBezTo>
                  <a:pt x="0" y="376"/>
                  <a:pt x="223" y="527"/>
                  <a:pt x="288" y="576"/>
                </a:cubicBezTo>
                <a:cubicBezTo>
                  <a:pt x="352" y="624"/>
                  <a:pt x="392" y="624"/>
                  <a:pt x="432" y="624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Freeform 11"/>
          <p:cNvSpPr>
            <a:spLocks/>
          </p:cNvSpPr>
          <p:nvPr/>
        </p:nvSpPr>
        <p:spPr bwMode="auto">
          <a:xfrm>
            <a:off x="6884988" y="5638800"/>
            <a:ext cx="457200" cy="381000"/>
          </a:xfrm>
          <a:custGeom>
            <a:avLst/>
            <a:gdLst>
              <a:gd name="T0" fmla="*/ 2147483647 w 600"/>
              <a:gd name="T1" fmla="*/ 0 h 624"/>
              <a:gd name="T2" fmla="*/ 2147483647 w 600"/>
              <a:gd name="T3" fmla="*/ 2147483647 h 624"/>
              <a:gd name="T4" fmla="*/ 2147483647 w 600"/>
              <a:gd name="T5" fmla="*/ 2147483647 h 624"/>
              <a:gd name="T6" fmla="*/ 2147483647 w 600"/>
              <a:gd name="T7" fmla="*/ 2147483647 h 624"/>
              <a:gd name="T8" fmla="*/ 2147483647 w 600"/>
              <a:gd name="T9" fmla="*/ 2147483647 h 6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00" h="624">
                <a:moveTo>
                  <a:pt x="192" y="0"/>
                </a:moveTo>
                <a:cubicBezTo>
                  <a:pt x="396" y="140"/>
                  <a:pt x="600" y="280"/>
                  <a:pt x="576" y="336"/>
                </a:cubicBezTo>
                <a:cubicBezTo>
                  <a:pt x="552" y="392"/>
                  <a:pt x="96" y="296"/>
                  <a:pt x="48" y="336"/>
                </a:cubicBezTo>
                <a:cubicBezTo>
                  <a:pt x="0" y="376"/>
                  <a:pt x="223" y="527"/>
                  <a:pt x="288" y="576"/>
                </a:cubicBezTo>
                <a:cubicBezTo>
                  <a:pt x="352" y="624"/>
                  <a:pt x="392" y="624"/>
                  <a:pt x="432" y="624"/>
                </a:cubicBezTo>
              </a:path>
            </a:pathLst>
          </a:custGeom>
          <a:noFill/>
          <a:ln w="571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Freeform 12"/>
          <p:cNvSpPr>
            <a:spLocks/>
          </p:cNvSpPr>
          <p:nvPr/>
        </p:nvSpPr>
        <p:spPr bwMode="auto">
          <a:xfrm>
            <a:off x="3303588" y="4014788"/>
            <a:ext cx="1365250" cy="1346200"/>
          </a:xfrm>
          <a:custGeom>
            <a:avLst/>
            <a:gdLst>
              <a:gd name="T0" fmla="*/ 2147483647 w 860"/>
              <a:gd name="T1" fmla="*/ 2147483647 h 848"/>
              <a:gd name="T2" fmla="*/ 2147483647 w 860"/>
              <a:gd name="T3" fmla="*/ 2147483647 h 848"/>
              <a:gd name="T4" fmla="*/ 2147483647 w 860"/>
              <a:gd name="T5" fmla="*/ 2147483647 h 848"/>
              <a:gd name="T6" fmla="*/ 2147483647 w 860"/>
              <a:gd name="T7" fmla="*/ 2147483647 h 848"/>
              <a:gd name="T8" fmla="*/ 2147483647 w 860"/>
              <a:gd name="T9" fmla="*/ 2147483647 h 848"/>
              <a:gd name="T10" fmla="*/ 2147483647 w 860"/>
              <a:gd name="T11" fmla="*/ 2147483647 h 848"/>
              <a:gd name="T12" fmla="*/ 2147483647 w 860"/>
              <a:gd name="T13" fmla="*/ 2147483647 h 848"/>
              <a:gd name="T14" fmla="*/ 2147483647 w 860"/>
              <a:gd name="T15" fmla="*/ 2147483647 h 848"/>
              <a:gd name="T16" fmla="*/ 2147483647 w 860"/>
              <a:gd name="T17" fmla="*/ 2147483647 h 848"/>
              <a:gd name="T18" fmla="*/ 2147483647 w 860"/>
              <a:gd name="T19" fmla="*/ 2147483647 h 848"/>
              <a:gd name="T20" fmla="*/ 2147483647 w 860"/>
              <a:gd name="T21" fmla="*/ 2147483647 h 848"/>
              <a:gd name="T22" fmla="*/ 2147483647 w 860"/>
              <a:gd name="T23" fmla="*/ 2147483647 h 848"/>
              <a:gd name="T24" fmla="*/ 2147483647 w 860"/>
              <a:gd name="T25" fmla="*/ 2147483647 h 848"/>
              <a:gd name="T26" fmla="*/ 2147483647 w 860"/>
              <a:gd name="T27" fmla="*/ 2147483647 h 848"/>
              <a:gd name="T28" fmla="*/ 2147483647 w 860"/>
              <a:gd name="T29" fmla="*/ 2147483647 h 848"/>
              <a:gd name="T30" fmla="*/ 2147483647 w 860"/>
              <a:gd name="T31" fmla="*/ 2147483647 h 848"/>
              <a:gd name="T32" fmla="*/ 2147483647 w 860"/>
              <a:gd name="T33" fmla="*/ 2147483647 h 848"/>
              <a:gd name="T34" fmla="*/ 2147483647 w 860"/>
              <a:gd name="T35" fmla="*/ 2147483647 h 848"/>
              <a:gd name="T36" fmla="*/ 2147483647 w 860"/>
              <a:gd name="T37" fmla="*/ 2147483647 h 848"/>
              <a:gd name="T38" fmla="*/ 2147483647 w 860"/>
              <a:gd name="T39" fmla="*/ 2147483647 h 848"/>
              <a:gd name="T40" fmla="*/ 2147483647 w 860"/>
              <a:gd name="T41" fmla="*/ 2147483647 h 848"/>
              <a:gd name="T42" fmla="*/ 2147483647 w 860"/>
              <a:gd name="T43" fmla="*/ 2147483647 h 848"/>
              <a:gd name="T44" fmla="*/ 2147483647 w 860"/>
              <a:gd name="T45" fmla="*/ 2147483647 h 848"/>
              <a:gd name="T46" fmla="*/ 2147483647 w 860"/>
              <a:gd name="T47" fmla="*/ 2147483647 h 848"/>
              <a:gd name="T48" fmla="*/ 2147483647 w 860"/>
              <a:gd name="T49" fmla="*/ 2147483647 h 848"/>
              <a:gd name="T50" fmla="*/ 2147483647 w 860"/>
              <a:gd name="T51" fmla="*/ 2147483647 h 848"/>
              <a:gd name="T52" fmla="*/ 2147483647 w 860"/>
              <a:gd name="T53" fmla="*/ 2147483647 h 848"/>
              <a:gd name="T54" fmla="*/ 2147483647 w 860"/>
              <a:gd name="T55" fmla="*/ 2147483647 h 848"/>
              <a:gd name="T56" fmla="*/ 2147483647 w 860"/>
              <a:gd name="T57" fmla="*/ 2147483647 h 848"/>
              <a:gd name="T58" fmla="*/ 2147483647 w 860"/>
              <a:gd name="T59" fmla="*/ 2147483647 h 848"/>
              <a:gd name="T60" fmla="*/ 2147483647 w 860"/>
              <a:gd name="T61" fmla="*/ 2147483647 h 848"/>
              <a:gd name="T62" fmla="*/ 2147483647 w 860"/>
              <a:gd name="T63" fmla="*/ 2147483647 h 848"/>
              <a:gd name="T64" fmla="*/ 2147483647 w 860"/>
              <a:gd name="T65" fmla="*/ 2147483647 h 848"/>
              <a:gd name="T66" fmla="*/ 2147483647 w 860"/>
              <a:gd name="T67" fmla="*/ 2147483647 h 848"/>
              <a:gd name="T68" fmla="*/ 2147483647 w 860"/>
              <a:gd name="T69" fmla="*/ 2147483647 h 848"/>
              <a:gd name="T70" fmla="*/ 2147483647 w 860"/>
              <a:gd name="T71" fmla="*/ 2147483647 h 848"/>
              <a:gd name="T72" fmla="*/ 2147483647 w 860"/>
              <a:gd name="T73" fmla="*/ 2147483647 h 848"/>
              <a:gd name="T74" fmla="*/ 2147483647 w 860"/>
              <a:gd name="T75" fmla="*/ 2147483647 h 848"/>
              <a:gd name="T76" fmla="*/ 2147483647 w 860"/>
              <a:gd name="T77" fmla="*/ 2147483647 h 84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860" h="848">
                <a:moveTo>
                  <a:pt x="247" y="242"/>
                </a:moveTo>
                <a:cubicBezTo>
                  <a:pt x="284" y="154"/>
                  <a:pt x="293" y="120"/>
                  <a:pt x="381" y="77"/>
                </a:cubicBezTo>
                <a:cubicBezTo>
                  <a:pt x="489" y="185"/>
                  <a:pt x="461" y="273"/>
                  <a:pt x="426" y="406"/>
                </a:cubicBezTo>
                <a:cubicBezTo>
                  <a:pt x="410" y="523"/>
                  <a:pt x="404" y="574"/>
                  <a:pt x="478" y="661"/>
                </a:cubicBezTo>
                <a:cubicBezTo>
                  <a:pt x="505" y="648"/>
                  <a:pt x="538" y="643"/>
                  <a:pt x="561" y="623"/>
                </a:cubicBezTo>
                <a:cubicBezTo>
                  <a:pt x="638" y="551"/>
                  <a:pt x="486" y="543"/>
                  <a:pt x="471" y="541"/>
                </a:cubicBezTo>
                <a:cubicBezTo>
                  <a:pt x="412" y="557"/>
                  <a:pt x="242" y="619"/>
                  <a:pt x="172" y="593"/>
                </a:cubicBezTo>
                <a:cubicBezTo>
                  <a:pt x="146" y="583"/>
                  <a:pt x="146" y="543"/>
                  <a:pt x="134" y="519"/>
                </a:cubicBezTo>
                <a:cubicBezTo>
                  <a:pt x="151" y="491"/>
                  <a:pt x="160" y="455"/>
                  <a:pt x="187" y="436"/>
                </a:cubicBezTo>
                <a:cubicBezTo>
                  <a:pt x="279" y="366"/>
                  <a:pt x="309" y="383"/>
                  <a:pt x="404" y="392"/>
                </a:cubicBezTo>
                <a:cubicBezTo>
                  <a:pt x="515" y="427"/>
                  <a:pt x="535" y="445"/>
                  <a:pt x="628" y="399"/>
                </a:cubicBezTo>
                <a:cubicBezTo>
                  <a:pt x="643" y="379"/>
                  <a:pt x="674" y="363"/>
                  <a:pt x="673" y="339"/>
                </a:cubicBezTo>
                <a:cubicBezTo>
                  <a:pt x="667" y="259"/>
                  <a:pt x="593" y="269"/>
                  <a:pt x="546" y="264"/>
                </a:cubicBezTo>
                <a:cubicBezTo>
                  <a:pt x="451" y="311"/>
                  <a:pt x="387" y="375"/>
                  <a:pt x="299" y="436"/>
                </a:cubicBezTo>
                <a:cubicBezTo>
                  <a:pt x="281" y="431"/>
                  <a:pt x="254" y="437"/>
                  <a:pt x="247" y="421"/>
                </a:cubicBezTo>
                <a:cubicBezTo>
                  <a:pt x="213" y="351"/>
                  <a:pt x="218" y="215"/>
                  <a:pt x="247" y="145"/>
                </a:cubicBezTo>
                <a:cubicBezTo>
                  <a:pt x="271" y="82"/>
                  <a:pt x="320" y="87"/>
                  <a:pt x="374" y="77"/>
                </a:cubicBezTo>
                <a:cubicBezTo>
                  <a:pt x="406" y="82"/>
                  <a:pt x="507" y="99"/>
                  <a:pt x="516" y="115"/>
                </a:cubicBezTo>
                <a:cubicBezTo>
                  <a:pt x="567" y="205"/>
                  <a:pt x="541" y="331"/>
                  <a:pt x="605" y="414"/>
                </a:cubicBezTo>
                <a:cubicBezTo>
                  <a:pt x="630" y="446"/>
                  <a:pt x="655" y="478"/>
                  <a:pt x="680" y="511"/>
                </a:cubicBezTo>
                <a:cubicBezTo>
                  <a:pt x="834" y="499"/>
                  <a:pt x="792" y="500"/>
                  <a:pt x="860" y="332"/>
                </a:cubicBezTo>
                <a:cubicBezTo>
                  <a:pt x="830" y="282"/>
                  <a:pt x="818" y="215"/>
                  <a:pt x="770" y="182"/>
                </a:cubicBezTo>
                <a:cubicBezTo>
                  <a:pt x="598" y="63"/>
                  <a:pt x="460" y="237"/>
                  <a:pt x="321" y="294"/>
                </a:cubicBezTo>
                <a:cubicBezTo>
                  <a:pt x="271" y="314"/>
                  <a:pt x="216" y="319"/>
                  <a:pt x="164" y="332"/>
                </a:cubicBezTo>
                <a:cubicBezTo>
                  <a:pt x="134" y="307"/>
                  <a:pt x="93" y="291"/>
                  <a:pt x="75" y="257"/>
                </a:cubicBezTo>
                <a:cubicBezTo>
                  <a:pt x="0" y="115"/>
                  <a:pt x="21" y="96"/>
                  <a:pt x="97" y="10"/>
                </a:cubicBezTo>
                <a:cubicBezTo>
                  <a:pt x="195" y="15"/>
                  <a:pt x="273" y="0"/>
                  <a:pt x="351" y="77"/>
                </a:cubicBezTo>
                <a:cubicBezTo>
                  <a:pt x="374" y="99"/>
                  <a:pt x="376" y="137"/>
                  <a:pt x="389" y="167"/>
                </a:cubicBezTo>
                <a:cubicBezTo>
                  <a:pt x="361" y="314"/>
                  <a:pt x="322" y="459"/>
                  <a:pt x="306" y="608"/>
                </a:cubicBezTo>
                <a:cubicBezTo>
                  <a:pt x="299" y="667"/>
                  <a:pt x="290" y="736"/>
                  <a:pt x="321" y="788"/>
                </a:cubicBezTo>
                <a:cubicBezTo>
                  <a:pt x="344" y="828"/>
                  <a:pt x="405" y="828"/>
                  <a:pt x="448" y="848"/>
                </a:cubicBezTo>
                <a:cubicBezTo>
                  <a:pt x="619" y="765"/>
                  <a:pt x="591" y="810"/>
                  <a:pt x="635" y="646"/>
                </a:cubicBezTo>
                <a:cubicBezTo>
                  <a:pt x="502" y="562"/>
                  <a:pt x="646" y="637"/>
                  <a:pt x="381" y="616"/>
                </a:cubicBezTo>
                <a:cubicBezTo>
                  <a:pt x="320" y="611"/>
                  <a:pt x="261" y="590"/>
                  <a:pt x="202" y="578"/>
                </a:cubicBezTo>
                <a:cubicBezTo>
                  <a:pt x="75" y="491"/>
                  <a:pt x="50" y="508"/>
                  <a:pt x="37" y="369"/>
                </a:cubicBezTo>
                <a:cubicBezTo>
                  <a:pt x="57" y="346"/>
                  <a:pt x="71" y="318"/>
                  <a:pt x="97" y="302"/>
                </a:cubicBezTo>
                <a:cubicBezTo>
                  <a:pt x="128" y="282"/>
                  <a:pt x="166" y="274"/>
                  <a:pt x="202" y="264"/>
                </a:cubicBezTo>
                <a:cubicBezTo>
                  <a:pt x="216" y="259"/>
                  <a:pt x="233" y="263"/>
                  <a:pt x="247" y="257"/>
                </a:cubicBezTo>
                <a:cubicBezTo>
                  <a:pt x="251" y="254"/>
                  <a:pt x="247" y="247"/>
                  <a:pt x="247" y="242"/>
                </a:cubicBezTo>
                <a:close/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Freeform 13"/>
          <p:cNvSpPr>
            <a:spLocks/>
          </p:cNvSpPr>
          <p:nvPr/>
        </p:nvSpPr>
        <p:spPr bwMode="auto">
          <a:xfrm>
            <a:off x="6124575" y="4376738"/>
            <a:ext cx="463550" cy="401637"/>
          </a:xfrm>
          <a:custGeom>
            <a:avLst/>
            <a:gdLst>
              <a:gd name="T0" fmla="*/ 2147483647 w 292"/>
              <a:gd name="T1" fmla="*/ 2147483647 h 253"/>
              <a:gd name="T2" fmla="*/ 2147483647 w 292"/>
              <a:gd name="T3" fmla="*/ 2147483647 h 253"/>
              <a:gd name="T4" fmla="*/ 2147483647 w 292"/>
              <a:gd name="T5" fmla="*/ 2147483647 h 253"/>
              <a:gd name="T6" fmla="*/ 2147483647 w 292"/>
              <a:gd name="T7" fmla="*/ 2147483647 h 253"/>
              <a:gd name="T8" fmla="*/ 2147483647 w 292"/>
              <a:gd name="T9" fmla="*/ 2147483647 h 253"/>
              <a:gd name="T10" fmla="*/ 2147483647 w 292"/>
              <a:gd name="T11" fmla="*/ 2147483647 h 253"/>
              <a:gd name="T12" fmla="*/ 2147483647 w 292"/>
              <a:gd name="T13" fmla="*/ 2147483647 h 253"/>
              <a:gd name="T14" fmla="*/ 2147483647 w 292"/>
              <a:gd name="T15" fmla="*/ 2147483647 h 253"/>
              <a:gd name="T16" fmla="*/ 2147483647 w 292"/>
              <a:gd name="T17" fmla="*/ 2147483647 h 253"/>
              <a:gd name="T18" fmla="*/ 2147483647 w 292"/>
              <a:gd name="T19" fmla="*/ 2147483647 h 253"/>
              <a:gd name="T20" fmla="*/ 2147483647 w 292"/>
              <a:gd name="T21" fmla="*/ 2147483647 h 253"/>
              <a:gd name="T22" fmla="*/ 2147483647 w 292"/>
              <a:gd name="T23" fmla="*/ 2147483647 h 253"/>
              <a:gd name="T24" fmla="*/ 2147483647 w 292"/>
              <a:gd name="T25" fmla="*/ 2147483647 h 25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92" h="253">
                <a:moveTo>
                  <a:pt x="114" y="111"/>
                </a:moveTo>
                <a:cubicBezTo>
                  <a:pt x="104" y="123"/>
                  <a:pt x="98" y="141"/>
                  <a:pt x="85" y="149"/>
                </a:cubicBezTo>
                <a:cubicBezTo>
                  <a:pt x="0" y="195"/>
                  <a:pt x="25" y="106"/>
                  <a:pt x="62" y="81"/>
                </a:cubicBezTo>
                <a:cubicBezTo>
                  <a:pt x="115" y="95"/>
                  <a:pt x="124" y="139"/>
                  <a:pt x="167" y="171"/>
                </a:cubicBezTo>
                <a:cubicBezTo>
                  <a:pt x="249" y="152"/>
                  <a:pt x="287" y="144"/>
                  <a:pt x="256" y="51"/>
                </a:cubicBezTo>
                <a:cubicBezTo>
                  <a:pt x="226" y="53"/>
                  <a:pt x="191" y="42"/>
                  <a:pt x="167" y="59"/>
                </a:cubicBezTo>
                <a:cubicBezTo>
                  <a:pt x="130" y="82"/>
                  <a:pt x="120" y="181"/>
                  <a:pt x="114" y="216"/>
                </a:cubicBezTo>
                <a:cubicBezTo>
                  <a:pt x="69" y="185"/>
                  <a:pt x="84" y="116"/>
                  <a:pt x="77" y="66"/>
                </a:cubicBezTo>
                <a:cubicBezTo>
                  <a:pt x="86" y="40"/>
                  <a:pt x="92" y="0"/>
                  <a:pt x="137" y="74"/>
                </a:cubicBezTo>
                <a:cubicBezTo>
                  <a:pt x="148" y="93"/>
                  <a:pt x="139" y="118"/>
                  <a:pt x="144" y="141"/>
                </a:cubicBezTo>
                <a:cubicBezTo>
                  <a:pt x="153" y="192"/>
                  <a:pt x="175" y="218"/>
                  <a:pt x="212" y="253"/>
                </a:cubicBezTo>
                <a:cubicBezTo>
                  <a:pt x="250" y="214"/>
                  <a:pt x="292" y="155"/>
                  <a:pt x="212" y="126"/>
                </a:cubicBezTo>
                <a:cubicBezTo>
                  <a:pt x="142" y="136"/>
                  <a:pt x="174" y="142"/>
                  <a:pt x="114" y="111"/>
                </a:cubicBezTo>
                <a:close/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198" name="Text Box 14"/>
          <p:cNvSpPr txBox="1">
            <a:spLocks noChangeArrowheads="1"/>
          </p:cNvSpPr>
          <p:nvPr/>
        </p:nvSpPr>
        <p:spPr bwMode="auto">
          <a:xfrm>
            <a:off x="152400" y="787400"/>
            <a:ext cx="5791200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indent="-285750" eaLnBrk="0" hangingPunct="0">
              <a:buFont typeface="Wingdings" pitchFamily="2" charset="2"/>
              <a:buChar char="Ø"/>
              <a:defRPr/>
            </a:pPr>
            <a:r>
              <a:rPr lang="en-US" sz="1800" b="1" dirty="0">
                <a:solidFill>
                  <a:schemeClr val="bg2"/>
                </a:solidFill>
                <a:latin typeface="Comic Sans MS" pitchFamily="66" charset="0"/>
                <a:cs typeface="+mn-cs"/>
              </a:rPr>
              <a:t>Peptidoglycan</a:t>
            </a:r>
            <a:r>
              <a:rPr lang="en-US" sz="1600" b="1" dirty="0">
                <a:solidFill>
                  <a:schemeClr val="bg2"/>
                </a:solidFill>
                <a:latin typeface="Comic Sans MS" pitchFamily="66" charset="0"/>
                <a:cs typeface="+mn-cs"/>
              </a:rPr>
              <a:t> </a:t>
            </a:r>
            <a:r>
              <a:rPr lang="en-US" sz="1400" b="0" dirty="0">
                <a:latin typeface="Comic Sans MS" pitchFamily="66" charset="0"/>
                <a:cs typeface="+mn-cs"/>
              </a:rPr>
              <a:t>is a huge polymer of interlocking chains of alternating monomers. </a:t>
            </a:r>
          </a:p>
          <a:p>
            <a:pPr marL="285750" indent="-285750" eaLnBrk="0" hangingPunct="0">
              <a:buFont typeface="Wingdings" pitchFamily="2" charset="2"/>
              <a:buChar char="Ø"/>
              <a:defRPr/>
            </a:pPr>
            <a:endParaRPr lang="en-US" sz="1400" b="0" dirty="0">
              <a:latin typeface="Comic Sans MS" pitchFamily="66" charset="0"/>
              <a:cs typeface="+mn-cs"/>
            </a:endParaRPr>
          </a:p>
          <a:p>
            <a:pPr marL="285750" indent="-285750" eaLnBrk="0" hangingPunct="0">
              <a:buFont typeface="Wingdings" pitchFamily="2" charset="2"/>
              <a:buChar char="Ø"/>
              <a:defRPr/>
            </a:pPr>
            <a:r>
              <a:rPr lang="en-US" sz="1400" b="0" dirty="0">
                <a:latin typeface="Comic Sans MS" pitchFamily="66" charset="0"/>
                <a:cs typeface="+mn-cs"/>
              </a:rPr>
              <a:t>Provides rigid support while freely permeable to solutes.</a:t>
            </a:r>
          </a:p>
          <a:p>
            <a:pPr marL="171450" indent="-171450" eaLnBrk="0" hangingPunct="0">
              <a:buFont typeface="Wingdings" pitchFamily="2" charset="2"/>
              <a:buChar char="Ø"/>
              <a:defRPr/>
            </a:pPr>
            <a:endParaRPr lang="en-US" sz="800" b="0" dirty="0">
              <a:latin typeface="Comic Sans MS" pitchFamily="66" charset="0"/>
              <a:cs typeface="+mn-cs"/>
            </a:endParaRPr>
          </a:p>
          <a:p>
            <a:pPr marL="171450" indent="-171450" eaLnBrk="0" hangingPunct="0">
              <a:buFont typeface="Wingdings" pitchFamily="2" charset="2"/>
              <a:buChar char="Ø"/>
              <a:defRPr/>
            </a:pPr>
            <a:endParaRPr lang="en-US" sz="800" b="0" dirty="0">
              <a:latin typeface="Comic Sans MS" pitchFamily="66" charset="0"/>
              <a:cs typeface="+mn-cs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n-US" sz="1400" b="0" dirty="0">
                <a:latin typeface="Comic Sans MS" pitchFamily="66" charset="0"/>
                <a:cs typeface="+mn-cs"/>
              </a:rPr>
              <a:t>Backbone of peptidoglycan molecule composed of two amino sugar derivatives of glucose. The “glycan” part of peptidoglycan:</a:t>
            </a:r>
          </a:p>
          <a:p>
            <a:pPr lvl="1">
              <a:defRPr/>
            </a:pPr>
            <a:r>
              <a:rPr lang="en-US" sz="1200" b="0" dirty="0">
                <a:latin typeface="Comic Sans MS" pitchFamily="66" charset="0"/>
                <a:cs typeface="+mn-cs"/>
              </a:rPr>
              <a:t>- N-</a:t>
            </a:r>
            <a:r>
              <a:rPr lang="en-US" sz="1200" b="0" dirty="0" err="1">
                <a:latin typeface="Comic Sans MS" pitchFamily="66" charset="0"/>
                <a:cs typeface="+mn-cs"/>
              </a:rPr>
              <a:t>acetylglucosamine</a:t>
            </a:r>
            <a:r>
              <a:rPr lang="en-US" sz="1200" b="0" dirty="0">
                <a:latin typeface="Comic Sans MS" pitchFamily="66" charset="0"/>
                <a:cs typeface="+mn-cs"/>
              </a:rPr>
              <a:t> (NAG)</a:t>
            </a:r>
          </a:p>
          <a:p>
            <a:pPr lvl="1">
              <a:defRPr/>
            </a:pPr>
            <a:r>
              <a:rPr lang="en-US" sz="1200" b="0" dirty="0">
                <a:latin typeface="Comic Sans MS" pitchFamily="66" charset="0"/>
                <a:cs typeface="+mn-cs"/>
              </a:rPr>
              <a:t>- N-</a:t>
            </a:r>
            <a:r>
              <a:rPr lang="en-US" sz="1200" b="0" dirty="0" err="1">
                <a:latin typeface="Comic Sans MS" pitchFamily="66" charset="0"/>
                <a:cs typeface="+mn-cs"/>
              </a:rPr>
              <a:t>acetlymuramic</a:t>
            </a:r>
            <a:r>
              <a:rPr lang="en-US" sz="1200" b="0" dirty="0">
                <a:latin typeface="Comic Sans MS" pitchFamily="66" charset="0"/>
                <a:cs typeface="+mn-cs"/>
              </a:rPr>
              <a:t> acid  (NAM)</a:t>
            </a:r>
          </a:p>
          <a:p>
            <a:pPr marL="171450" indent="-171450">
              <a:buFont typeface="Wingdings" pitchFamily="2" charset="2"/>
              <a:buChar char="Ø"/>
              <a:defRPr/>
            </a:pPr>
            <a:endParaRPr lang="en-US" sz="1200" b="0" dirty="0">
              <a:latin typeface="Comic Sans MS" pitchFamily="66" charset="0"/>
              <a:cs typeface="+mn-cs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n-US" sz="1400" b="0" dirty="0">
                <a:latin typeface="Comic Sans MS" pitchFamily="66" charset="0"/>
                <a:cs typeface="+mn-cs"/>
              </a:rPr>
              <a:t>NAG / NAM strands are </a:t>
            </a:r>
          </a:p>
          <a:p>
            <a:pPr>
              <a:defRPr/>
            </a:pPr>
            <a:r>
              <a:rPr lang="en-US" sz="1400" b="0" dirty="0">
                <a:latin typeface="Comic Sans MS" pitchFamily="66" charset="0"/>
                <a:cs typeface="+mn-cs"/>
              </a:rPr>
              <a:t>     connected by interlocking </a:t>
            </a:r>
          </a:p>
          <a:p>
            <a:pPr>
              <a:defRPr/>
            </a:pPr>
            <a:r>
              <a:rPr lang="en-US" sz="1400" b="0" dirty="0">
                <a:latin typeface="Comic Sans MS" pitchFamily="66" charset="0"/>
                <a:cs typeface="+mn-cs"/>
              </a:rPr>
              <a:t>     peptide bridges. </a:t>
            </a:r>
          </a:p>
          <a:p>
            <a:pPr>
              <a:defRPr/>
            </a:pPr>
            <a:r>
              <a:rPr lang="en-US" sz="1400" b="0" dirty="0">
                <a:latin typeface="Comic Sans MS" pitchFamily="66" charset="0"/>
                <a:cs typeface="+mn-cs"/>
              </a:rPr>
              <a:t>     The “</a:t>
            </a:r>
            <a:r>
              <a:rPr lang="en-US" sz="1400" b="0" dirty="0" err="1">
                <a:latin typeface="Comic Sans MS" pitchFamily="66" charset="0"/>
                <a:cs typeface="+mn-cs"/>
              </a:rPr>
              <a:t>peptid</a:t>
            </a:r>
            <a:r>
              <a:rPr lang="en-US" sz="1400" b="0" dirty="0">
                <a:latin typeface="Comic Sans MS" pitchFamily="66" charset="0"/>
                <a:cs typeface="+mn-cs"/>
              </a:rPr>
              <a:t>” part</a:t>
            </a:r>
          </a:p>
          <a:p>
            <a:pPr>
              <a:defRPr/>
            </a:pPr>
            <a:r>
              <a:rPr lang="en-US" sz="1400" b="0" dirty="0">
                <a:latin typeface="Comic Sans MS" pitchFamily="66" charset="0"/>
                <a:cs typeface="+mn-cs"/>
              </a:rPr>
              <a:t>     of peptidoglycan.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228600" y="152400"/>
            <a:ext cx="6858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Comic Sans MS" pitchFamily="66" charset="0"/>
              </a:rPr>
              <a:t>Bacterial Cell Wall</a:t>
            </a:r>
          </a:p>
        </p:txBody>
      </p:sp>
      <p:pic>
        <p:nvPicPr>
          <p:cNvPr id="5137" name="Picture 17" descr="PeptidoglycanStru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575" y="152400"/>
            <a:ext cx="2857500" cy="253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019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838200"/>
          </a:xfrm>
        </p:spPr>
        <p:txBody>
          <a:bodyPr/>
          <a:lstStyle/>
          <a:p>
            <a:pPr eaLnBrk="1" hangingPunct="1"/>
            <a:r>
              <a:rPr lang="en-US" sz="3200" smtClean="0">
                <a:latin typeface="Comic Sans MS" pitchFamily="66" charset="0"/>
              </a:rPr>
              <a:t>Prokaryotes - </a:t>
            </a:r>
            <a:r>
              <a:rPr lang="en-US" sz="3200" b="1" smtClean="0">
                <a:latin typeface="Comic Sans MS" pitchFamily="66" charset="0"/>
              </a:rPr>
              <a:t>Cell Wall</a:t>
            </a:r>
            <a:r>
              <a:rPr lang="en-US" sz="2400" b="1" smtClean="0">
                <a:latin typeface="Comic Sans MS" pitchFamily="66" charset="0"/>
              </a:rPr>
              <a:t/>
            </a:r>
            <a:br>
              <a:rPr lang="en-US" sz="2400" b="1" smtClean="0">
                <a:latin typeface="Comic Sans MS" pitchFamily="66" charset="0"/>
              </a:rPr>
            </a:br>
            <a:r>
              <a:rPr lang="en-US" sz="2400" b="1" smtClean="0">
                <a:latin typeface="Comic Sans MS" pitchFamily="66" charset="0"/>
              </a:rPr>
              <a:t> </a:t>
            </a:r>
            <a:r>
              <a:rPr lang="en-US" sz="1800" smtClean="0">
                <a:solidFill>
                  <a:srgbClr val="990099"/>
                </a:solidFill>
                <a:latin typeface="Comic Sans MS" pitchFamily="66" charset="0"/>
              </a:rPr>
              <a:t>Gram-Positive</a:t>
            </a:r>
            <a:r>
              <a:rPr lang="en-US" sz="1800" smtClean="0">
                <a:latin typeface="Comic Sans MS" pitchFamily="66" charset="0"/>
              </a:rPr>
              <a:t> </a:t>
            </a:r>
            <a:r>
              <a:rPr lang="en-US" sz="1600" smtClean="0">
                <a:latin typeface="Comic Sans MS" pitchFamily="66" charset="0"/>
              </a:rPr>
              <a:t>&amp;</a:t>
            </a:r>
            <a:r>
              <a:rPr lang="en-US" sz="1800" smtClean="0">
                <a:latin typeface="Comic Sans MS" pitchFamily="66" charset="0"/>
              </a:rPr>
              <a:t> </a:t>
            </a:r>
            <a:r>
              <a:rPr lang="en-US" sz="1800" smtClean="0">
                <a:solidFill>
                  <a:srgbClr val="FF33CC"/>
                </a:solidFill>
                <a:latin typeface="Comic Sans MS" pitchFamily="66" charset="0"/>
              </a:rPr>
              <a:t>Gram-Negative</a:t>
            </a:r>
            <a:endParaRPr lang="en-US" sz="2400" smtClean="0">
              <a:solidFill>
                <a:srgbClr val="FF33CC"/>
              </a:solidFill>
              <a:latin typeface="Comic Sans MS" pitchFamily="66" charset="0"/>
            </a:endParaRPr>
          </a:p>
        </p:txBody>
      </p:sp>
      <p:pic>
        <p:nvPicPr>
          <p:cNvPr id="17411" name="Picture 3" descr="gramp gramn cell wall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295400"/>
            <a:ext cx="4114800" cy="517366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219200"/>
            <a:ext cx="3886200" cy="4800600"/>
          </a:xfrm>
          <a:noFill/>
        </p:spPr>
      </p:pic>
    </p:spTree>
    <p:extLst>
      <p:ext uri="{BB962C8B-B14F-4D97-AF65-F5344CB8AC3E}">
        <p14:creationId xmlns:p14="http://schemas.microsoft.com/office/powerpoint/2010/main" val="216138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226147"/>
            <a:ext cx="6629400" cy="1020762"/>
          </a:xfrm>
        </p:spPr>
        <p:txBody>
          <a:bodyPr/>
          <a:lstStyle/>
          <a:p>
            <a:pPr algn="r" eaLnBrk="1" hangingPunct="1"/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sz="2000" b="1" dirty="0" smtClean="0">
                <a:latin typeface="Comic Sans MS" pitchFamily="66" charset="0"/>
              </a:rPr>
              <a:t>: </a:t>
            </a:r>
            <a:r>
              <a:rPr lang="en-US" sz="2000" dirty="0" smtClean="0">
                <a:latin typeface="Comic Sans MS" pitchFamily="66" charset="0"/>
              </a:rPr>
              <a:t>Why are these differences in </a:t>
            </a:r>
            <a:r>
              <a:rPr lang="en-US" sz="2000" dirty="0" smtClean="0">
                <a:latin typeface="Comic Sans MS" pitchFamily="66" charset="0"/>
                <a:hlinkClick r:id="rId3"/>
              </a:rPr>
              <a:t>bacterial cell wall structure</a:t>
            </a:r>
            <a:r>
              <a:rPr lang="en-US" sz="2000" dirty="0" smtClean="0">
                <a:latin typeface="Comic Sans MS" pitchFamily="66" charset="0"/>
              </a:rPr>
              <a:t> so important?</a:t>
            </a:r>
          </a:p>
        </p:txBody>
      </p:sp>
      <p:pic>
        <p:nvPicPr>
          <p:cNvPr id="19459" name="Picture 3" descr="simple gramp gramn cell wal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200" y="1371600"/>
            <a:ext cx="4953000" cy="218598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0" name="Picture 4" descr="antibiotic-pills-copyright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0988" y="152400"/>
            <a:ext cx="2005012" cy="152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79" y="2218425"/>
            <a:ext cx="2567921" cy="3913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Gram-negative_cellwall_schemati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445542"/>
            <a:ext cx="4487862" cy="2941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590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397000" y="228600"/>
            <a:ext cx="5105400" cy="685800"/>
          </a:xfrm>
        </p:spPr>
        <p:txBody>
          <a:bodyPr/>
          <a:lstStyle/>
          <a:p>
            <a:pPr algn="l" eaLnBrk="1" hangingPunct="1"/>
            <a:r>
              <a:rPr lang="en-US" sz="3200" dirty="0" smtClean="0">
                <a:latin typeface="Comic Sans MS" pitchFamily="66" charset="0"/>
              </a:rPr>
              <a:t>Prokaryotes - </a:t>
            </a:r>
            <a:r>
              <a:rPr lang="en-US" sz="3200" b="1" dirty="0" err="1" smtClean="0">
                <a:solidFill>
                  <a:srgbClr val="FF0066"/>
                </a:solidFill>
                <a:latin typeface="Comic Sans MS" pitchFamily="66" charset="0"/>
              </a:rPr>
              <a:t>Glycocalyx</a:t>
            </a:r>
            <a:r>
              <a:rPr lang="en-US" sz="4800" dirty="0" smtClean="0">
                <a:solidFill>
                  <a:srgbClr val="FF0066"/>
                </a:solidFill>
              </a:rPr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9364" y="1306224"/>
            <a:ext cx="5105400" cy="5349875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mic Sans MS" pitchFamily="66" charset="0"/>
              </a:rPr>
              <a:t>Some bacteria have an additional layer outside of the cell wall called the </a:t>
            </a:r>
            <a:r>
              <a:rPr lang="en-US" sz="1800" b="1" dirty="0" err="1" smtClean="0">
                <a:latin typeface="Comic Sans MS" pitchFamily="66" charset="0"/>
              </a:rPr>
              <a:t>glycocalyx</a:t>
            </a:r>
            <a:r>
              <a:rPr lang="en-US" sz="1800" dirty="0" smtClean="0">
                <a:latin typeface="Comic Sans MS" pitchFamily="66" charset="0"/>
              </a:rPr>
              <a:t>.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endParaRPr lang="en-US" sz="1050" dirty="0" smtClean="0">
              <a:latin typeface="Comic Sans MS" pitchFamily="66" charset="0"/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mic Sans MS" pitchFamily="66" charset="0"/>
              </a:rPr>
              <a:t>This additional layer can come in one of two forms: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endParaRPr lang="en-US" sz="1000" dirty="0" smtClean="0">
              <a:latin typeface="Comic Sans MS" pitchFamily="66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1800" b="1" dirty="0" smtClean="0">
                <a:latin typeface="Comic Sans MS" pitchFamily="66" charset="0"/>
              </a:rPr>
              <a:t>1. 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Slime Layer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1050" b="1" dirty="0" smtClean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 marL="914400" lvl="1" indent="-457200"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mic Sans MS" pitchFamily="66" charset="0"/>
              </a:rPr>
              <a:t>- </a:t>
            </a:r>
            <a:r>
              <a:rPr lang="en-US" sz="1600" dirty="0" smtClean="0">
                <a:latin typeface="Comic Sans MS" pitchFamily="66" charset="0"/>
              </a:rPr>
              <a:t>Glycoproteins loosely associated with the cell wall.</a:t>
            </a:r>
          </a:p>
          <a:p>
            <a:pPr marL="533400" indent="-533400" eaLnBrk="1" hangingPunct="1">
              <a:lnSpc>
                <a:spcPct val="80000"/>
              </a:lnSpc>
            </a:pPr>
            <a:endParaRPr lang="en-US" sz="1000" dirty="0" smtClean="0">
              <a:latin typeface="Comic Sans MS" pitchFamily="66" charset="0"/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latin typeface="Comic Sans MS" pitchFamily="66" charset="0"/>
              </a:rPr>
              <a:t>	- Slime layer causes bacteria to adhere to solid surfaces and helps prevent the cell from drying out.</a:t>
            </a:r>
          </a:p>
          <a:p>
            <a:pPr marL="533400" indent="-533400" eaLnBrk="1" hangingPunct="1">
              <a:lnSpc>
                <a:spcPct val="80000"/>
              </a:lnSpc>
            </a:pPr>
            <a:endParaRPr lang="en-US" sz="900" dirty="0" smtClean="0">
              <a:latin typeface="Comic Sans MS" pitchFamily="66" charset="0"/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en-US" sz="1600" i="1" dirty="0" smtClean="0">
                <a:solidFill>
                  <a:schemeClr val="folHlink"/>
                </a:solidFill>
                <a:latin typeface="Comic Sans MS" pitchFamily="66" charset="0"/>
              </a:rPr>
              <a:t>	- Streptococcus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latin typeface="Comic Sans MS" pitchFamily="66" charset="0"/>
              </a:rPr>
              <a:t>	</a:t>
            </a:r>
            <a:r>
              <a:rPr lang="en-US" sz="1400" dirty="0" smtClean="0">
                <a:latin typeface="Comic Sans MS" pitchFamily="66" charset="0"/>
              </a:rPr>
              <a:t>The slime layer of </a:t>
            </a:r>
            <a:r>
              <a:rPr lang="en-US" sz="1400" b="1" dirty="0" smtClean="0">
                <a:solidFill>
                  <a:srgbClr val="990099"/>
                </a:solidFill>
                <a:latin typeface="Comic Sans MS" pitchFamily="66" charset="0"/>
              </a:rPr>
              <a:t>Gram+</a:t>
            </a: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en-US" sz="1400" i="1" dirty="0" smtClean="0">
                <a:latin typeface="Comic Sans MS" pitchFamily="66" charset="0"/>
              </a:rPr>
              <a:t>Streptococcus </a:t>
            </a:r>
            <a:r>
              <a:rPr lang="en-US" sz="1400" i="1" dirty="0" err="1" smtClean="0">
                <a:latin typeface="Comic Sans MS" pitchFamily="66" charset="0"/>
              </a:rPr>
              <a:t>mutans</a:t>
            </a:r>
            <a:r>
              <a:rPr lang="en-US" sz="1400" i="1" dirty="0" smtClean="0">
                <a:latin typeface="Comic Sans MS" pitchFamily="66" charset="0"/>
              </a:rPr>
              <a:t> </a:t>
            </a:r>
            <a:r>
              <a:rPr lang="en-US" sz="1400" dirty="0" smtClean="0">
                <a:latin typeface="Comic Sans MS" pitchFamily="66" charset="0"/>
              </a:rPr>
              <a:t>allows it to accumulate on tooth enamel (yuck mouth and one of the causes of cavities). 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endParaRPr lang="en-US" sz="1400" dirty="0" smtClean="0">
              <a:latin typeface="Comic Sans MS" pitchFamily="66" charset="0"/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en-US" sz="1400" dirty="0" smtClean="0">
                <a:latin typeface="Comic Sans MS" pitchFamily="66" charset="0"/>
              </a:rPr>
              <a:t>	Other bacteria in the mouth become trapped in the slime and form a biofilm &amp; eventually a buildup of plaque.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endParaRPr lang="en-US" sz="1200" dirty="0" smtClean="0">
              <a:latin typeface="Comic Sans MS" pitchFamily="66" charset="0"/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en-US" sz="1600" i="1" dirty="0" smtClean="0">
                <a:latin typeface="Comic Sans MS" pitchFamily="66" charset="0"/>
              </a:rPr>
              <a:t>	</a:t>
            </a:r>
            <a:endParaRPr lang="en-US" sz="1200" b="1" i="1" dirty="0" smtClean="0">
              <a:latin typeface="Comic Sans MS" pitchFamily="66" charset="0"/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en-US" sz="1400" dirty="0" smtClean="0"/>
              <a:t>	</a:t>
            </a:r>
            <a:endParaRPr lang="en-US" sz="1200" dirty="0" smtClean="0"/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endParaRPr lang="en-US" sz="600" dirty="0" smtClean="0"/>
          </a:p>
        </p:txBody>
      </p:sp>
      <p:pic>
        <p:nvPicPr>
          <p:cNvPr id="20484" name="Picture 4" descr="Biofilm-J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70417" y="3886200"/>
            <a:ext cx="3018753" cy="22024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485" name="Picture 5" descr="image?id=58703&amp;rendTypeId=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76200"/>
            <a:ext cx="1143000" cy="1067259"/>
          </a:xfrm>
          <a:prstGeom prst="ellipse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Content Placeholder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0417" y="1160318"/>
            <a:ext cx="3018753" cy="23448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5562" y="152400"/>
            <a:ext cx="1943389" cy="2057400"/>
          </a:xfrm>
          <a:prstGeom prst="ellipse">
            <a:avLst/>
          </a:prstGeom>
          <a:ln w="952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13316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153400" cy="609600"/>
          </a:xfrm>
        </p:spPr>
        <p:txBody>
          <a:bodyPr/>
          <a:lstStyle/>
          <a:p>
            <a:pPr algn="l" eaLnBrk="1" hangingPunct="1"/>
            <a:r>
              <a:rPr lang="en-US" sz="2800" smtClean="0">
                <a:latin typeface="Comic Sans MS" pitchFamily="66" charset="0"/>
              </a:rPr>
              <a:t>Prokaryotes - </a:t>
            </a:r>
            <a:r>
              <a:rPr lang="en-US" sz="2800" b="1" smtClean="0">
                <a:solidFill>
                  <a:srgbClr val="FF0066"/>
                </a:solidFill>
                <a:latin typeface="Comic Sans MS" pitchFamily="66" charset="0"/>
              </a:rPr>
              <a:t>Glycocalyx</a:t>
            </a:r>
            <a:r>
              <a:rPr lang="en-US" smtClean="0"/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838200"/>
            <a:ext cx="4114800" cy="335280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b="1" dirty="0" smtClean="0">
                <a:latin typeface="Comic Sans MS" pitchFamily="66" charset="0"/>
              </a:rPr>
              <a:t>2</a:t>
            </a:r>
            <a:r>
              <a:rPr lang="en-US" sz="1800" dirty="0" smtClean="0">
                <a:latin typeface="Comic Sans MS" pitchFamily="66" charset="0"/>
              </a:rPr>
              <a:t>. 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Capsule</a:t>
            </a:r>
            <a:endParaRPr lang="en-US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Polysaccharides firmly attached to the cell wall.</a:t>
            </a:r>
          </a:p>
          <a:p>
            <a:pPr eaLnBrk="1" hangingPunct="1">
              <a:lnSpc>
                <a:spcPct val="80000"/>
              </a:lnSpc>
            </a:pPr>
            <a:endParaRPr lang="en-US" sz="10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Capsules adhere to solid surfaces and to nutrients in the environment.</a:t>
            </a:r>
          </a:p>
          <a:p>
            <a:pPr eaLnBrk="1" hangingPunct="1">
              <a:lnSpc>
                <a:spcPct val="80000"/>
              </a:lnSpc>
            </a:pPr>
            <a:endParaRPr lang="en-US" sz="9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Adhesive power of capsules is a major factor in the initiation of some bacterial diseases. </a:t>
            </a:r>
          </a:p>
          <a:p>
            <a:pPr eaLnBrk="1" hangingPunct="1">
              <a:lnSpc>
                <a:spcPct val="80000"/>
              </a:lnSpc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Capsule also protect bacteria from being phagocytized by cells of the hosts immune system.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900" dirty="0" smtClean="0">
              <a:latin typeface="Comic Sans MS" pitchFamily="66" charset="0"/>
            </a:endParaRPr>
          </a:p>
        </p:txBody>
      </p:sp>
      <p:pic>
        <p:nvPicPr>
          <p:cNvPr id="2150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4495800"/>
            <a:ext cx="3962400" cy="1884363"/>
          </a:xfrm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1000"/>
            <a:ext cx="3443288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0" name="Picture 6" descr="Prokaryote_cell_Ruiz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22888" y="3200400"/>
            <a:ext cx="3363912" cy="31242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774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17995"/>
            <a:ext cx="4727575" cy="685800"/>
          </a:xfrm>
        </p:spPr>
        <p:txBody>
          <a:bodyPr/>
          <a:lstStyle/>
          <a:p>
            <a:pPr algn="l" eaLnBrk="1" hangingPunct="1"/>
            <a:r>
              <a:rPr lang="en-US" sz="2800" dirty="0" smtClean="0">
                <a:latin typeface="Comic Sans MS" pitchFamily="66" charset="0"/>
              </a:rPr>
              <a:t>Prokaryotes - </a:t>
            </a:r>
            <a:r>
              <a:rPr lang="en-US" sz="2800" b="1" dirty="0" smtClean="0">
                <a:solidFill>
                  <a:srgbClr val="00CC66"/>
                </a:solidFill>
                <a:latin typeface="Comic Sans MS" pitchFamily="66" charset="0"/>
              </a:rPr>
              <a:t>Endospores</a:t>
            </a:r>
            <a:endParaRPr lang="en-US" sz="4800" b="1" dirty="0" smtClean="0">
              <a:solidFill>
                <a:srgbClr val="00CC66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6387" y="1391453"/>
            <a:ext cx="3884613" cy="485694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1600" dirty="0" smtClean="0">
                <a:latin typeface="Comic Sans MS" pitchFamily="66" charset="0"/>
              </a:rPr>
              <a:t>Dormant, tough, non-reproductive structure produced by small number of bacteria.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1600" i="1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1600" dirty="0" smtClean="0">
                <a:latin typeface="Comic Sans MS" pitchFamily="66" charset="0"/>
              </a:rPr>
              <a:t>Resistant to radiation, desiccation, lysozyme, temperature, starvation, and chemical disinfectants.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1600" dirty="0" smtClean="0">
                <a:latin typeface="Comic Sans MS" pitchFamily="66" charset="0"/>
                <a:hlinkClick r:id="rId3"/>
              </a:rPr>
              <a:t>Endospores</a:t>
            </a:r>
            <a:r>
              <a:rPr lang="en-US" sz="1600" dirty="0" smtClean="0">
                <a:latin typeface="Comic Sans MS" pitchFamily="66" charset="0"/>
              </a:rPr>
              <a:t> are commonly found in soil and water, where they may survive for very long periods of time.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600" dirty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1800" b="1" dirty="0" smtClean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sz="1600" b="1" dirty="0" smtClean="0">
                <a:latin typeface="Comic Sans MS" pitchFamily="66" charset="0"/>
              </a:rPr>
              <a:t>: How and why do endospores form? </a:t>
            </a:r>
            <a:r>
              <a:rPr lang="en-US" sz="1600" dirty="0" smtClean="0">
                <a:latin typeface="Comic Sans MS" pitchFamily="66" charset="0"/>
              </a:rPr>
              <a:t>Watch the animated lesson “</a:t>
            </a:r>
            <a:r>
              <a:rPr lang="en-US" sz="1600" b="1" dirty="0" smtClean="0">
                <a:latin typeface="Comic Sans MS" pitchFamily="66" charset="0"/>
                <a:hlinkClick r:id="rId4"/>
              </a:rPr>
              <a:t>Bacterial Spore Formation</a:t>
            </a:r>
            <a:r>
              <a:rPr lang="en-US" sz="1600" dirty="0" smtClean="0">
                <a:latin typeface="Comic Sans MS" pitchFamily="66" charset="0"/>
              </a:rPr>
              <a:t>” to find out.  </a:t>
            </a:r>
            <a:r>
              <a:rPr lang="en-US" sz="1400" dirty="0" smtClean="0">
                <a:latin typeface="Comic Sans MS" pitchFamily="66" charset="0"/>
              </a:rPr>
              <a:t>Link also provides quiz questions to test your understanding of the material.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1600" b="1" i="1" dirty="0">
              <a:latin typeface="Comic Sans MS" pitchFamily="66" charset="0"/>
            </a:endParaRPr>
          </a:p>
        </p:txBody>
      </p:sp>
      <p:pic>
        <p:nvPicPr>
          <p:cNvPr id="22533" name="Picture 6" descr="Endospore-stain-Bacillus-Por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2209800"/>
            <a:ext cx="4079875" cy="3768725"/>
          </a:xfrm>
          <a:prstGeom prst="ellipse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536" name="Text Box 5"/>
          <p:cNvSpPr txBox="1">
            <a:spLocks noChangeArrowheads="1"/>
          </p:cNvSpPr>
          <p:nvPr/>
        </p:nvSpPr>
        <p:spPr bwMode="auto">
          <a:xfrm>
            <a:off x="5410200" y="914400"/>
            <a:ext cx="296465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400" b="0" dirty="0">
                <a:latin typeface="Comic Sans MS" pitchFamily="66" charset="0"/>
              </a:rPr>
              <a:t>An endospore stained bacterial smear of </a:t>
            </a:r>
            <a:r>
              <a:rPr lang="en-US" sz="1400" b="0" i="1" dirty="0">
                <a:latin typeface="Comic Sans MS" pitchFamily="66" charset="0"/>
              </a:rPr>
              <a:t>Bacillus </a:t>
            </a:r>
            <a:r>
              <a:rPr lang="en-US" sz="1400" b="0" i="1" dirty="0" err="1">
                <a:latin typeface="Comic Sans MS" pitchFamily="66" charset="0"/>
              </a:rPr>
              <a:t>subtilis</a:t>
            </a:r>
            <a:r>
              <a:rPr lang="en-US" sz="1400" b="0" dirty="0">
                <a:latin typeface="Comic Sans MS" pitchFamily="66" charset="0"/>
              </a:rPr>
              <a:t>  showing </a:t>
            </a:r>
            <a:r>
              <a:rPr lang="en-US" sz="1400" b="0" dirty="0">
                <a:solidFill>
                  <a:srgbClr val="00B050"/>
                </a:solidFill>
                <a:latin typeface="Comic Sans MS" pitchFamily="66" charset="0"/>
              </a:rPr>
              <a:t>endospores</a:t>
            </a:r>
            <a:r>
              <a:rPr lang="en-US" sz="1400" b="0" dirty="0">
                <a:latin typeface="Comic Sans MS" pitchFamily="66" charset="0"/>
              </a:rPr>
              <a:t> as green and </a:t>
            </a:r>
            <a:r>
              <a:rPr lang="en-US" sz="1400" b="0" dirty="0">
                <a:solidFill>
                  <a:srgbClr val="FF0000"/>
                </a:solidFill>
                <a:latin typeface="Comic Sans MS" pitchFamily="66" charset="0"/>
              </a:rPr>
              <a:t>vegetative cells</a:t>
            </a:r>
            <a:r>
              <a:rPr lang="en-US" sz="1400" b="0" dirty="0">
                <a:latin typeface="Comic Sans MS" pitchFamily="66" charset="0"/>
              </a:rPr>
              <a:t> as red.</a:t>
            </a:r>
          </a:p>
        </p:txBody>
      </p:sp>
      <p:pic>
        <p:nvPicPr>
          <p:cNvPr id="10" name="Picture 18" descr="ClostridiumBotulinu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447800" cy="112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096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pPr eaLnBrk="1" hangingPunct="1"/>
            <a:r>
              <a:rPr lang="en-US" sz="3200" b="1" smtClean="0">
                <a:latin typeface="Comic Sans MS" pitchFamily="66" charset="0"/>
              </a:rPr>
              <a:t>Two Basic Types of Cells</a:t>
            </a:r>
          </a:p>
        </p:txBody>
      </p:sp>
      <p:pic>
        <p:nvPicPr>
          <p:cNvPr id="4099" name="Picture 3" descr="EukaryoteAnimalCe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066800"/>
            <a:ext cx="46482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791200" y="5105400"/>
            <a:ext cx="3124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1" dirty="0" smtClean="0">
                <a:latin typeface="Comic Sans MS" pitchFamily="66" charset="0"/>
                <a:hlinkClick r:id="rId4"/>
              </a:rPr>
              <a:t>Eukaryotic Cell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04800" y="5181600"/>
            <a:ext cx="2819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1" dirty="0" smtClean="0">
                <a:latin typeface="Comic Sans MS" pitchFamily="66" charset="0"/>
                <a:hlinkClick r:id="rId5"/>
              </a:rPr>
              <a:t>Prokaryotic Cell</a:t>
            </a:r>
            <a:endParaRPr lang="en-US" sz="2400" b="1" dirty="0">
              <a:latin typeface="Comic Sans MS" pitchFamily="66" charset="0"/>
            </a:endParaRPr>
          </a:p>
        </p:txBody>
      </p:sp>
      <p:pic>
        <p:nvPicPr>
          <p:cNvPr id="4102" name="Picture 6" descr="Prokaryote_cell_Ruiz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990600"/>
            <a:ext cx="4267200" cy="38862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505200" y="4876800"/>
            <a:ext cx="20574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r>
              <a:rPr lang="en-US" altLang="en-US" sz="1800" b="1" dirty="0" smtClean="0">
                <a:solidFill>
                  <a:srgbClr val="FF0000"/>
                </a:solidFill>
                <a:latin typeface="Comic Sans MS" pitchFamily="66" charset="0"/>
              </a:rPr>
              <a:t>WATCH THIS</a:t>
            </a:r>
            <a:r>
              <a:rPr lang="en-US" altLang="en-US" sz="1600" b="1" dirty="0" smtClean="0">
                <a:solidFill>
                  <a:srgbClr val="FF0000"/>
                </a:solidFill>
                <a:latin typeface="Comic Sans MS" pitchFamily="66" charset="0"/>
              </a:rPr>
              <a:t>!</a:t>
            </a:r>
            <a:endParaRPr lang="en-US" altLang="en-US" sz="1600" b="1" dirty="0" smtClean="0">
              <a:latin typeface="Comic Sans MS" pitchFamily="66" charset="0"/>
            </a:endParaRPr>
          </a:p>
          <a:p>
            <a:pPr marL="0" indent="0" algn="ctr" eaLnBrk="1" hangingPunct="1">
              <a:buNone/>
            </a:pPr>
            <a:endParaRPr lang="en-US" altLang="en-US" sz="300" b="0" dirty="0" smtClean="0">
              <a:latin typeface="Comic Sans MS" pitchFamily="66" charset="0"/>
              <a:hlinkClick r:id="rId7"/>
            </a:endParaRPr>
          </a:p>
          <a:p>
            <a:pPr marL="0" indent="0" algn="ctr" eaLnBrk="1" hangingPunct="1">
              <a:buNone/>
            </a:pPr>
            <a:r>
              <a:rPr lang="en-US" altLang="en-US" sz="1800" b="0" dirty="0" smtClean="0">
                <a:latin typeface="Comic Sans MS" pitchFamily="66" charset="0"/>
                <a:hlinkClick r:id="rId7"/>
              </a:rPr>
              <a:t>Introduction</a:t>
            </a:r>
          </a:p>
          <a:p>
            <a:pPr marL="0" indent="0" algn="ctr" eaLnBrk="1" hangingPunct="1">
              <a:buNone/>
            </a:pPr>
            <a:r>
              <a:rPr lang="en-US" altLang="en-US" sz="1800" b="0" dirty="0" smtClean="0">
                <a:latin typeface="Comic Sans MS" pitchFamily="66" charset="0"/>
                <a:hlinkClick r:id="rId7"/>
              </a:rPr>
              <a:t>to Cells Video</a:t>
            </a:r>
            <a:r>
              <a:rPr lang="en-US" altLang="en-US" sz="1800" b="0" dirty="0" smtClean="0">
                <a:latin typeface="Comic Sans MS" pitchFamily="66" charset="0"/>
              </a:rPr>
              <a:t> </a:t>
            </a:r>
            <a:r>
              <a:rPr lang="en-US" altLang="en-US" sz="2400" dirty="0" smtClean="0">
                <a:latin typeface="Comic Sans MS" pitchFamily="66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97645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534400" cy="609600"/>
          </a:xfrm>
        </p:spPr>
        <p:txBody>
          <a:bodyPr/>
          <a:lstStyle/>
          <a:p>
            <a:pPr algn="l" eaLnBrk="1" hangingPunct="1"/>
            <a:r>
              <a:rPr lang="en-US" sz="2800" b="1" dirty="0" smtClean="0">
                <a:solidFill>
                  <a:schemeClr val="folHlink"/>
                </a:solidFill>
                <a:latin typeface="Comic Sans MS" pitchFamily="66" charset="0"/>
              </a:rPr>
              <a:t>Bacterial Genus</a:t>
            </a:r>
            <a:r>
              <a:rPr lang="en-US" sz="4000" dirty="0" smtClean="0"/>
              <a:t> </a:t>
            </a:r>
            <a:r>
              <a:rPr lang="en-US" sz="2800" b="1" dirty="0" smtClean="0">
                <a:latin typeface="Comic Sans MS" pitchFamily="66" charset="0"/>
              </a:rPr>
              <a:t>:</a:t>
            </a:r>
            <a:r>
              <a:rPr lang="en-US" sz="4000" dirty="0" smtClean="0"/>
              <a:t> </a:t>
            </a:r>
            <a:r>
              <a:rPr lang="en-US" sz="28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  <a:hlinkClick r:id="rId3"/>
              </a:rPr>
              <a:t>Clostridium</a:t>
            </a:r>
            <a:endParaRPr lang="en-US" sz="2800" b="1" i="1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90600"/>
            <a:ext cx="5181600" cy="5867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b="1" dirty="0" smtClean="0">
                <a:solidFill>
                  <a:srgbClr val="800080"/>
                </a:solidFill>
                <a:latin typeface="Comic Sans MS" pitchFamily="66" charset="0"/>
              </a:rPr>
              <a:t>GRAM-POSITIVE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solidFill>
                  <a:schemeClr val="folHlink"/>
                </a:solidFill>
                <a:latin typeface="Comic Sans MS" pitchFamily="66" charset="0"/>
              </a:rPr>
              <a:t>Obligate anaerobes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dirty="0" smtClean="0">
                <a:latin typeface="Comic Sans MS" pitchFamily="66" charset="0"/>
              </a:rPr>
              <a:t>bacillus-shaped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dirty="0" smtClean="0">
                <a:latin typeface="Comic Sans MS" pitchFamily="66" charset="0"/>
              </a:rPr>
              <a:t>endospore producer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1400" dirty="0" smtClean="0">
                <a:solidFill>
                  <a:srgbClr val="9900CC"/>
                </a:solidFill>
                <a:latin typeface="Comic Sans MS" pitchFamily="66" charset="0"/>
              </a:rPr>
              <a:t>	</a:t>
            </a:r>
            <a:r>
              <a:rPr lang="en-US" sz="1200" dirty="0" smtClean="0">
                <a:solidFill>
                  <a:srgbClr val="9900CC"/>
                </a:solidFill>
                <a:latin typeface="Comic Sans MS" pitchFamily="66" charset="0"/>
              </a:rPr>
              <a:t>		</a:t>
            </a:r>
            <a:r>
              <a:rPr lang="en-US" sz="1200" b="1" dirty="0" smtClean="0">
                <a:solidFill>
                  <a:srgbClr val="9900CC"/>
                </a:solidFill>
                <a:latin typeface="Comic Sans MS" pitchFamily="66" charset="0"/>
              </a:rPr>
              <a:t>	</a:t>
            </a:r>
            <a:endParaRPr lang="en-US" sz="1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400" dirty="0" smtClean="0">
                <a:latin typeface="Comic Sans MS" pitchFamily="66" charset="0"/>
              </a:rPr>
              <a:t>The members of this genus have a couple of bacterial “superpowers” that make them particularly tough pathogens. 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1200" i="1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400" dirty="0" smtClean="0">
                <a:latin typeface="Comic Sans MS" pitchFamily="66" charset="0"/>
              </a:rPr>
              <a:t>All have a strictly </a:t>
            </a:r>
            <a:r>
              <a:rPr lang="en-US" sz="1400" b="1" dirty="0" smtClean="0">
                <a:solidFill>
                  <a:schemeClr val="folHlink"/>
                </a:solidFill>
                <a:latin typeface="Comic Sans MS" pitchFamily="66" charset="0"/>
              </a:rPr>
              <a:t>fermentative </a:t>
            </a:r>
            <a:r>
              <a:rPr lang="en-US" sz="1400" dirty="0" smtClean="0">
                <a:latin typeface="Comic Sans MS" pitchFamily="66" charset="0"/>
              </a:rPr>
              <a:t>mode of metabolism (Don’t’ use oxygen).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12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400" dirty="0" smtClean="0">
                <a:latin typeface="Comic Sans MS" pitchFamily="66" charset="0"/>
              </a:rPr>
              <a:t>Vegetative cells are </a:t>
            </a:r>
            <a:r>
              <a:rPr lang="en-US" sz="1400" b="1" dirty="0" smtClean="0">
                <a:solidFill>
                  <a:schemeClr val="folHlink"/>
                </a:solidFill>
                <a:latin typeface="Comic Sans MS" pitchFamily="66" charset="0"/>
              </a:rPr>
              <a:t>obligate anaerobes</a:t>
            </a:r>
            <a:r>
              <a:rPr lang="en-US" sz="1400" dirty="0" smtClean="0">
                <a:latin typeface="Comic Sans MS" pitchFamily="66" charset="0"/>
              </a:rPr>
              <a:t> killed by exposure to O2, but their </a:t>
            </a:r>
            <a:r>
              <a:rPr lang="en-US" sz="1400" dirty="0" smtClean="0">
                <a:latin typeface="Comic Sans MS" pitchFamily="66" charset="0"/>
                <a:hlinkClick r:id="rId4"/>
              </a:rPr>
              <a:t>endospores</a:t>
            </a:r>
            <a:r>
              <a:rPr lang="en-US" sz="1400" dirty="0" smtClean="0">
                <a:latin typeface="Comic Sans MS" pitchFamily="66" charset="0"/>
              </a:rPr>
              <a:t> are able to survive long periods of exposure to air.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12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400" dirty="0" smtClean="0">
                <a:latin typeface="Comic Sans MS" pitchFamily="66" charset="0"/>
              </a:rPr>
              <a:t>Known to produce a variety of toxins, some of which are fatal.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6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mic Sans MS" pitchFamily="66" charset="0"/>
              </a:rPr>
              <a:t>	</a:t>
            </a:r>
            <a:r>
              <a:rPr lang="en-US" sz="1200" dirty="0" smtClean="0">
                <a:latin typeface="Comic Sans MS" pitchFamily="66" charset="0"/>
              </a:rPr>
              <a:t> - </a:t>
            </a:r>
            <a:r>
              <a:rPr lang="en-US" sz="1400" b="1" i="1" dirty="0" smtClean="0">
                <a:latin typeface="Comic Sans MS" pitchFamily="66" charset="0"/>
              </a:rPr>
              <a:t>Clostridium </a:t>
            </a:r>
            <a:r>
              <a:rPr lang="en-US" sz="1400" b="1" i="1" dirty="0" err="1" smtClean="0">
                <a:latin typeface="Comic Sans MS" pitchFamily="66" charset="0"/>
              </a:rPr>
              <a:t>tetani</a:t>
            </a:r>
            <a:r>
              <a:rPr lang="en-US" sz="1400" b="1" dirty="0" smtClean="0">
                <a:latin typeface="Comic Sans MS" pitchFamily="66" charset="0"/>
              </a:rPr>
              <a:t> = agent of tetanus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i="1" dirty="0" smtClean="0">
                <a:latin typeface="Comic Sans MS" pitchFamily="66" charset="0"/>
              </a:rPr>
              <a:t>	</a:t>
            </a:r>
            <a:endParaRPr lang="en-US" sz="900" b="1" i="1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i="1" dirty="0" smtClean="0">
                <a:latin typeface="Comic Sans MS" pitchFamily="66" charset="0"/>
              </a:rPr>
              <a:t>	</a:t>
            </a:r>
            <a:r>
              <a:rPr lang="en-US" sz="1400" b="1" dirty="0" smtClean="0">
                <a:latin typeface="Comic Sans MS" pitchFamily="66" charset="0"/>
              </a:rPr>
              <a:t> - </a:t>
            </a:r>
            <a:r>
              <a:rPr lang="en-US" sz="1400" b="1" i="1" dirty="0" smtClean="0">
                <a:latin typeface="Comic Sans MS" pitchFamily="66" charset="0"/>
              </a:rPr>
              <a:t>C. </a:t>
            </a:r>
            <a:r>
              <a:rPr lang="en-US" sz="1400" b="1" i="1" dirty="0" err="1" smtClean="0">
                <a:latin typeface="Comic Sans MS" pitchFamily="66" charset="0"/>
              </a:rPr>
              <a:t>botulinum</a:t>
            </a:r>
            <a:r>
              <a:rPr lang="en-US" sz="1400" b="1" dirty="0" smtClean="0">
                <a:latin typeface="Comic Sans MS" pitchFamily="66" charset="0"/>
              </a:rPr>
              <a:t> = agent of botulism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i="1" dirty="0" smtClean="0">
                <a:latin typeface="Comic Sans MS" pitchFamily="66" charset="0"/>
              </a:rPr>
              <a:t>	</a:t>
            </a:r>
            <a:r>
              <a:rPr lang="en-US" sz="600" b="1" i="1" dirty="0" smtClean="0">
                <a:latin typeface="Comic Sans MS" pitchFamily="66" charset="0"/>
              </a:rPr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i="1" dirty="0" smtClean="0">
                <a:latin typeface="Comic Sans MS" pitchFamily="66" charset="0"/>
              </a:rPr>
              <a:t>	</a:t>
            </a:r>
            <a:r>
              <a:rPr lang="en-US" sz="1400" b="1" dirty="0" smtClean="0">
                <a:latin typeface="Comic Sans MS" pitchFamily="66" charset="0"/>
              </a:rPr>
              <a:t> - </a:t>
            </a:r>
            <a:r>
              <a:rPr lang="en-US" sz="1400" b="1" i="1" dirty="0" smtClean="0">
                <a:latin typeface="Comic Sans MS" pitchFamily="66" charset="0"/>
              </a:rPr>
              <a:t>C. </a:t>
            </a:r>
            <a:r>
              <a:rPr lang="en-US" sz="1400" b="1" i="1" dirty="0" err="1" smtClean="0">
                <a:latin typeface="Comic Sans MS" pitchFamily="66" charset="0"/>
              </a:rPr>
              <a:t>perfringens</a:t>
            </a:r>
            <a:r>
              <a:rPr lang="en-US" sz="1400" b="1" dirty="0" smtClean="0">
                <a:latin typeface="Comic Sans MS" pitchFamily="66" charset="0"/>
              </a:rPr>
              <a:t> = one of the agents of gas gangrene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dirty="0" smtClean="0">
                <a:latin typeface="Comic Sans MS" pitchFamily="66" charset="0"/>
              </a:rPr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b="1" i="1" dirty="0" smtClean="0">
                <a:latin typeface="Comic Sans MS" pitchFamily="66" charset="0"/>
              </a:rPr>
              <a:t>	</a:t>
            </a:r>
            <a:r>
              <a:rPr lang="en-US" sz="1400" b="1" dirty="0" smtClean="0">
                <a:latin typeface="Comic Sans MS" pitchFamily="66" charset="0"/>
              </a:rPr>
              <a:t> - </a:t>
            </a:r>
            <a:r>
              <a:rPr lang="en-US" sz="1400" b="1" i="1" dirty="0" smtClean="0">
                <a:latin typeface="Comic Sans MS" pitchFamily="66" charset="0"/>
              </a:rPr>
              <a:t>C. </a:t>
            </a:r>
            <a:r>
              <a:rPr lang="en-US" sz="1400" b="1" i="1" dirty="0" err="1" smtClean="0">
                <a:latin typeface="Comic Sans MS" pitchFamily="66" charset="0"/>
              </a:rPr>
              <a:t>difficile</a:t>
            </a:r>
            <a:r>
              <a:rPr lang="en-US" sz="1400" b="1" dirty="0" smtClean="0">
                <a:latin typeface="Comic Sans MS" pitchFamily="66" charset="0"/>
              </a:rPr>
              <a:t> = part of natural intestinal flora, but resistant strains can proliferate and cause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400" b="1" dirty="0" smtClean="0">
                <a:latin typeface="Comic Sans MS" pitchFamily="66" charset="0"/>
              </a:rPr>
              <a:t>pseudomembranous colitis.</a:t>
            </a:r>
            <a:endParaRPr lang="en-US" sz="4400" b="1" dirty="0" smtClean="0">
              <a:latin typeface="Comic Sans MS" pitchFamily="66" charset="0"/>
            </a:endParaRPr>
          </a:p>
        </p:txBody>
      </p:sp>
      <p:pic>
        <p:nvPicPr>
          <p:cNvPr id="11269" name="Picture 5" descr="ClostridiumBotulinu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152650"/>
            <a:ext cx="236220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TetanusCBell180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96063" y="293688"/>
            <a:ext cx="2255837" cy="1938337"/>
          </a:xfrm>
          <a:ln w="228600" cap="sq" cmpd="thickThin">
            <a:solidFill>
              <a:srgbClr val="000000"/>
            </a:solidFill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95400"/>
            <a:ext cx="1071563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 descr="Wet-gangren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733800"/>
            <a:ext cx="30480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Rounded Rectangle 2"/>
          <p:cNvSpPr>
            <a:spLocks noChangeArrowheads="1"/>
          </p:cNvSpPr>
          <p:nvPr/>
        </p:nvSpPr>
        <p:spPr bwMode="auto">
          <a:xfrm>
            <a:off x="2819400" y="990600"/>
            <a:ext cx="533400" cy="152400"/>
          </a:xfrm>
          <a:prstGeom prst="roundRect">
            <a:avLst>
              <a:gd name="adj" fmla="val 16667"/>
            </a:avLst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4" name="Rounded Rectangle 3"/>
          <p:cNvSpPr>
            <a:spLocks noChangeArrowheads="1"/>
          </p:cNvSpPr>
          <p:nvPr/>
        </p:nvSpPr>
        <p:spPr bwMode="auto">
          <a:xfrm rot="212774">
            <a:off x="3421063" y="1263650"/>
            <a:ext cx="615950" cy="184150"/>
          </a:xfrm>
          <a:prstGeom prst="roundRect">
            <a:avLst>
              <a:gd name="adj" fmla="val 16667"/>
            </a:avLst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5" name="Oval 4"/>
          <p:cNvSpPr>
            <a:spLocks noChangeArrowheads="1"/>
          </p:cNvSpPr>
          <p:nvPr/>
        </p:nvSpPr>
        <p:spPr bwMode="auto">
          <a:xfrm>
            <a:off x="3763963" y="1333500"/>
            <a:ext cx="241300" cy="7620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6" name="Oval 14"/>
          <p:cNvSpPr>
            <a:spLocks noChangeArrowheads="1"/>
          </p:cNvSpPr>
          <p:nvPr/>
        </p:nvSpPr>
        <p:spPr bwMode="auto">
          <a:xfrm>
            <a:off x="2844800" y="1028700"/>
            <a:ext cx="241300" cy="7620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7" name="Rounded Rectangle 15"/>
          <p:cNvSpPr>
            <a:spLocks noChangeArrowheads="1"/>
          </p:cNvSpPr>
          <p:nvPr/>
        </p:nvSpPr>
        <p:spPr bwMode="auto">
          <a:xfrm rot="3315687">
            <a:off x="4325937" y="1179513"/>
            <a:ext cx="614363" cy="166688"/>
          </a:xfrm>
          <a:prstGeom prst="roundRect">
            <a:avLst>
              <a:gd name="adj" fmla="val 16667"/>
            </a:avLst>
          </a:prstGeom>
          <a:solidFill>
            <a:srgbClr val="9900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78" name="Oval 14"/>
          <p:cNvSpPr>
            <a:spLocks noChangeArrowheads="1"/>
          </p:cNvSpPr>
          <p:nvPr/>
        </p:nvSpPr>
        <p:spPr bwMode="auto">
          <a:xfrm>
            <a:off x="2955925" y="1295400"/>
            <a:ext cx="241300" cy="76200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64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7848600" cy="563563"/>
          </a:xfrm>
        </p:spPr>
        <p:txBody>
          <a:bodyPr/>
          <a:lstStyle/>
          <a:p>
            <a:pPr algn="l" eaLnBrk="1" hangingPunct="1"/>
            <a:r>
              <a:rPr lang="en-US" sz="2800" smtClean="0">
                <a:latin typeface="Comic Sans MS" pitchFamily="66" charset="0"/>
              </a:rPr>
              <a:t>Prokaryotes – </a:t>
            </a:r>
            <a:r>
              <a:rPr lang="en-US" sz="2800" b="1" smtClean="0">
                <a:solidFill>
                  <a:srgbClr val="0066FF"/>
                </a:solidFill>
                <a:latin typeface="Comic Sans MS" pitchFamily="66" charset="0"/>
              </a:rPr>
              <a:t>Surface Appendages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4196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1800" dirty="0" smtClean="0">
                <a:latin typeface="Comic Sans MS" pitchFamily="66" charset="0"/>
              </a:rPr>
              <a:t>Some </a:t>
            </a:r>
            <a:r>
              <a:rPr lang="en-US" sz="1800" dirty="0" smtClean="0">
                <a:latin typeface="Comic Sans MS" pitchFamily="66" charset="0"/>
                <a:hlinkClick r:id="rId3"/>
              </a:rPr>
              <a:t>prokaryotes</a:t>
            </a:r>
            <a:r>
              <a:rPr lang="en-US" sz="1800" dirty="0" smtClean="0">
                <a:latin typeface="Comic Sans MS" pitchFamily="66" charset="0"/>
              </a:rPr>
              <a:t> have distinct appendages that allow them to move about or adhere to solid surfaces.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1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1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1800" dirty="0" smtClean="0">
                <a:latin typeface="Comic Sans MS" pitchFamily="66" charset="0"/>
              </a:rPr>
              <a:t>Consist of delicate stands of </a:t>
            </a:r>
            <a:r>
              <a:rPr lang="en-US" sz="1800" dirty="0" smtClean="0">
                <a:latin typeface="Comic Sans MS" pitchFamily="66" charset="0"/>
                <a:hlinkClick r:id="rId4"/>
              </a:rPr>
              <a:t>proteins</a:t>
            </a:r>
            <a:r>
              <a:rPr lang="en-US" sz="1800" dirty="0" smtClean="0">
                <a:latin typeface="Comic Sans MS" pitchFamily="66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1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1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flagella</a:t>
            </a:r>
            <a:r>
              <a:rPr lang="en-US" sz="1800" b="1" dirty="0" smtClean="0">
                <a:latin typeface="Comic Sans MS" pitchFamily="66" charset="0"/>
              </a:rPr>
              <a:t>: </a:t>
            </a:r>
            <a:r>
              <a:rPr lang="en-US" sz="1800" dirty="0" smtClean="0">
                <a:latin typeface="Comic Sans MS" pitchFamily="66" charset="0"/>
              </a:rPr>
              <a:t>Long, thin extensions that allow some bacteria to move about freely in aqueous environments. </a:t>
            </a:r>
            <a:r>
              <a:rPr lang="en-US" sz="1200" dirty="0" smtClean="0">
                <a:latin typeface="Comic Sans MS" pitchFamily="66" charset="0"/>
              </a:rPr>
              <a:t>(singular: flagellum)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dirty="0" smtClean="0">
                <a:latin typeface="Comic Sans MS" pitchFamily="66" charset="0"/>
              </a:rPr>
              <a:t>	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10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a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xial filament </a:t>
            </a:r>
            <a:r>
              <a:rPr lang="en-US" sz="1600" b="1" dirty="0" smtClean="0">
                <a:latin typeface="Comic Sans MS" pitchFamily="66" charset="0"/>
              </a:rPr>
              <a:t>(</a:t>
            </a:r>
            <a:r>
              <a:rPr lang="en-US" sz="1600" b="1" dirty="0" err="1" smtClean="0">
                <a:latin typeface="Comic Sans MS" pitchFamily="66" charset="0"/>
              </a:rPr>
              <a:t>endoflagella</a:t>
            </a:r>
            <a:r>
              <a:rPr lang="en-US" sz="1600" b="1" dirty="0" smtClean="0">
                <a:latin typeface="Comic Sans MS" pitchFamily="66" charset="0"/>
              </a:rPr>
              <a:t>):</a:t>
            </a:r>
            <a:r>
              <a:rPr lang="en-US" sz="1800" b="1" dirty="0" smtClean="0">
                <a:latin typeface="Comic Sans MS" pitchFamily="66" charset="0"/>
              </a:rPr>
              <a:t> </a:t>
            </a:r>
            <a:r>
              <a:rPr lang="en-US" sz="1800" dirty="0" smtClean="0">
                <a:latin typeface="Comic Sans MS" pitchFamily="66" charset="0"/>
              </a:rPr>
              <a:t>Wind around bacteria, causing movement in waves.</a:t>
            </a:r>
          </a:p>
        </p:txBody>
      </p:sp>
      <p:pic>
        <p:nvPicPr>
          <p:cNvPr id="24580" name="Picture 4" descr="axia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8800" y="3983038"/>
            <a:ext cx="3048000" cy="218281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1" name="Picture 6" descr="Hpylori-YTsutsum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171575"/>
            <a:ext cx="2819400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349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7848600" cy="563563"/>
          </a:xfrm>
        </p:spPr>
        <p:txBody>
          <a:bodyPr/>
          <a:lstStyle/>
          <a:p>
            <a:pPr algn="l" eaLnBrk="1" hangingPunct="1"/>
            <a:r>
              <a:rPr lang="en-US" sz="2800" smtClean="0">
                <a:latin typeface="Comic Sans MS" pitchFamily="66" charset="0"/>
              </a:rPr>
              <a:t>Prokaryotes – </a:t>
            </a:r>
            <a:r>
              <a:rPr lang="en-US" sz="2800" b="1" smtClean="0">
                <a:solidFill>
                  <a:srgbClr val="0066FF"/>
                </a:solidFill>
                <a:latin typeface="Comic Sans MS" pitchFamily="66" charset="0"/>
              </a:rPr>
              <a:t>Surface Appendages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19200"/>
            <a:ext cx="3886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fimbriae</a:t>
            </a:r>
            <a:r>
              <a:rPr lang="en-US" sz="1600" b="1" dirty="0" smtClean="0">
                <a:latin typeface="Comic Sans MS" pitchFamily="66" charset="0"/>
              </a:rPr>
              <a:t>: </a:t>
            </a:r>
            <a:r>
              <a:rPr lang="en-US" sz="1600" dirty="0" smtClean="0">
                <a:latin typeface="Comic Sans MS" pitchFamily="66" charset="0"/>
              </a:rPr>
              <a:t>Most </a:t>
            </a:r>
            <a:r>
              <a:rPr lang="en-US" sz="1600" dirty="0" smtClean="0">
                <a:latin typeface="Comic Sans MS" pitchFamily="66" charset="0"/>
                <a:hlinkClick r:id="rId3"/>
              </a:rPr>
              <a:t>Gram-negative</a:t>
            </a:r>
            <a:r>
              <a:rPr lang="en-US" sz="1600" dirty="0" smtClean="0">
                <a:latin typeface="Comic Sans MS" pitchFamily="66" charset="0"/>
              </a:rPr>
              <a:t> bacteria have these short, fine appendages surrounding the cell. </a:t>
            </a:r>
            <a:r>
              <a:rPr lang="en-US" sz="1600" dirty="0" smtClean="0">
                <a:latin typeface="Comic Sans MS" pitchFamily="66" charset="0"/>
                <a:hlinkClick r:id="rId4"/>
              </a:rPr>
              <a:t>Gram+ </a:t>
            </a:r>
            <a:r>
              <a:rPr lang="en-US" sz="1600" dirty="0" smtClean="0">
                <a:latin typeface="Comic Sans MS" pitchFamily="66" charset="0"/>
              </a:rPr>
              <a:t>bacteria don’t have.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900" dirty="0" smtClean="0">
              <a:latin typeface="Comic Sans MS" pitchFamily="66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en-US" sz="1600" dirty="0" smtClean="0">
                <a:latin typeface="Comic Sans MS" pitchFamily="66" charset="0"/>
              </a:rPr>
              <a:t>      No role in motility. Help bacteria        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en-US" sz="1600" dirty="0" smtClean="0">
                <a:latin typeface="Comic Sans MS" pitchFamily="66" charset="0"/>
              </a:rPr>
              <a:t>      adhere to solid surfaces. Major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en-US" sz="1600" dirty="0" smtClean="0">
                <a:latin typeface="Comic Sans MS" pitchFamily="66" charset="0"/>
              </a:rPr>
              <a:t>      factor in virulence.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en-US" sz="1200" dirty="0">
                <a:latin typeface="Comic Sans MS" pitchFamily="66" charset="0"/>
              </a:rPr>
              <a:t> </a:t>
            </a:r>
            <a:r>
              <a:rPr lang="en-US" sz="1200" dirty="0" smtClean="0">
                <a:latin typeface="Comic Sans MS" pitchFamily="66" charset="0"/>
              </a:rPr>
              <a:t>       (singular: fimbria)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pili</a:t>
            </a:r>
            <a:r>
              <a:rPr lang="en-US" sz="1600" b="1" dirty="0" smtClean="0">
                <a:latin typeface="Comic Sans MS" pitchFamily="66" charset="0"/>
              </a:rPr>
              <a:t>: </a:t>
            </a:r>
            <a:r>
              <a:rPr lang="en-US" sz="1600" dirty="0" smtClean="0">
                <a:latin typeface="Comic Sans MS" pitchFamily="66" charset="0"/>
              </a:rPr>
              <a:t>Tubes that are longer than fimbriae, usually shorter than flagella.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1600" dirty="0" smtClean="0">
              <a:latin typeface="Comic Sans MS" pitchFamily="66" charset="0"/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en-US" sz="1600" dirty="0" smtClean="0">
                <a:latin typeface="Comic Sans MS" pitchFamily="66" charset="0"/>
              </a:rPr>
              <a:t>      Use for movement, like grappling  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en-US" sz="1600" dirty="0" smtClean="0">
                <a:latin typeface="Comic Sans MS" pitchFamily="66" charset="0"/>
              </a:rPr>
              <a:t>      hooks, and also use </a:t>
            </a:r>
            <a:r>
              <a:rPr lang="en-US" sz="1600" dirty="0" smtClean="0">
                <a:latin typeface="Comic Sans MS" pitchFamily="66" charset="0"/>
                <a:hlinkClick r:id="rId5"/>
              </a:rPr>
              <a:t>conjugation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pili</a:t>
            </a:r>
            <a:r>
              <a:rPr lang="en-US" sz="1600" dirty="0" smtClean="0">
                <a:latin typeface="Comic Sans MS" pitchFamily="66" charset="0"/>
              </a:rPr>
              <a:t>   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en-US" sz="1600" dirty="0" smtClean="0">
                <a:latin typeface="Comic Sans MS" pitchFamily="66" charset="0"/>
              </a:rPr>
              <a:t>      to transfer plasmids. </a:t>
            </a:r>
            <a:r>
              <a:rPr lang="en-US" sz="1200" dirty="0">
                <a:latin typeface="Comic Sans MS" pitchFamily="66" charset="0"/>
              </a:rPr>
              <a:t>(singular = </a:t>
            </a:r>
            <a:r>
              <a:rPr lang="en-US" sz="1200" dirty="0" err="1">
                <a:latin typeface="Comic Sans MS" pitchFamily="66" charset="0"/>
              </a:rPr>
              <a:t>pilus</a:t>
            </a:r>
            <a:r>
              <a:rPr lang="en-US" sz="1200" dirty="0">
                <a:latin typeface="Comic Sans MS" pitchFamily="66" charset="0"/>
              </a:rPr>
              <a:t>) </a:t>
            </a:r>
            <a:endParaRPr lang="en-US" sz="12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600" dirty="0" smtClean="0">
              <a:latin typeface="Comic Sans MS" pitchFamily="66" charset="0"/>
            </a:endParaRPr>
          </a:p>
        </p:txBody>
      </p:sp>
      <p:pic>
        <p:nvPicPr>
          <p:cNvPr id="25604" name="Picture 5" descr="EscherichiaColiFimbra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1800" y="304800"/>
            <a:ext cx="2057400" cy="1604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5606" name="Picture 10" descr="ConjugationAdenosineWiki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2362200"/>
            <a:ext cx="4230688" cy="40386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770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229600" cy="563563"/>
          </a:xfrm>
        </p:spPr>
        <p:txBody>
          <a:bodyPr/>
          <a:lstStyle/>
          <a:p>
            <a:pPr algn="l" eaLnBrk="1" hangingPunct="1"/>
            <a:r>
              <a:rPr lang="en-US" sz="3200" dirty="0" smtClean="0">
                <a:latin typeface="Consolas"/>
                <a:cs typeface="Consolas"/>
              </a:rPr>
              <a:t>Meet the Microbe! </a:t>
            </a:r>
            <a:r>
              <a:rPr lang="en-US" sz="2400" i="1" dirty="0" smtClean="0">
                <a:solidFill>
                  <a:schemeClr val="folHlink"/>
                </a:solidFill>
                <a:latin typeface="Comic Sans MS" pitchFamily="66" charset="0"/>
              </a:rPr>
              <a:t>Neisseria </a:t>
            </a:r>
            <a:r>
              <a:rPr lang="en-US" sz="2400" dirty="0" smtClean="0">
                <a:solidFill>
                  <a:schemeClr val="folHlink"/>
                </a:solidFill>
                <a:latin typeface="Comic Sans MS" pitchFamily="66" charset="0"/>
              </a:rPr>
              <a:t>and its </a:t>
            </a:r>
            <a:r>
              <a:rPr lang="en-US" sz="2400" dirty="0" err="1" smtClean="0">
                <a:solidFill>
                  <a:schemeClr val="folHlink"/>
                </a:solidFill>
                <a:latin typeface="Comic Sans MS" pitchFamily="66" charset="0"/>
              </a:rPr>
              <a:t>Fimbiriae</a:t>
            </a:r>
            <a:endParaRPr lang="en-US" sz="6000" dirty="0" smtClean="0">
              <a:solidFill>
                <a:schemeClr val="folHlink"/>
              </a:solidFill>
              <a:latin typeface="Comic Sans MS" pitchFamily="66" charset="0"/>
            </a:endParaRPr>
          </a:p>
        </p:txBody>
      </p:sp>
      <p:pic>
        <p:nvPicPr>
          <p:cNvPr id="26629" name="Picture 5" descr="NeisseriaGonorrhoeaePHIL379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18318" y="3733800"/>
            <a:ext cx="2420882" cy="24217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998538"/>
            <a:ext cx="6400800" cy="585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sz="1600" kern="0" dirty="0" smtClean="0">
                <a:solidFill>
                  <a:srgbClr val="FF3399"/>
                </a:solidFill>
                <a:latin typeface="Comic Sans MS" pitchFamily="66" charset="0"/>
              </a:rPr>
              <a:t>Gram-</a:t>
            </a:r>
            <a:r>
              <a:rPr lang="en-US" sz="1400" b="0" kern="0" dirty="0" smtClean="0">
                <a:latin typeface="Comic Sans MS" pitchFamily="66" charset="0"/>
              </a:rPr>
              <a:t> </a:t>
            </a:r>
            <a:r>
              <a:rPr lang="en-US" sz="1400" b="0" kern="0" dirty="0" err="1" smtClean="0">
                <a:latin typeface="Comic Sans MS" pitchFamily="66" charset="0"/>
              </a:rPr>
              <a:t>diplococci</a:t>
            </a:r>
            <a:r>
              <a:rPr lang="en-US" sz="1400" b="0" kern="0" dirty="0" smtClean="0">
                <a:latin typeface="Comic Sans MS" pitchFamily="66" charset="0"/>
              </a:rPr>
              <a:t>, resemble coffee beans when viewed microscopically. </a:t>
            </a:r>
          </a:p>
          <a:p>
            <a:pPr eaLnBrk="1" hangingPunct="1">
              <a:lnSpc>
                <a:spcPct val="80000"/>
              </a:lnSpc>
            </a:pPr>
            <a:endParaRPr lang="en-US" sz="800" b="0" kern="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400" b="0" i="1" kern="0" dirty="0" smtClean="0">
                <a:latin typeface="Comic Sans MS" pitchFamily="66" charset="0"/>
              </a:rPr>
              <a:t>Neisseria </a:t>
            </a:r>
            <a:r>
              <a:rPr lang="en-US" sz="1400" b="0" i="1" kern="0" dirty="0" err="1" smtClean="0">
                <a:latin typeface="Comic Sans MS" pitchFamily="66" charset="0"/>
              </a:rPr>
              <a:t>gonorrhoeae</a:t>
            </a:r>
            <a:r>
              <a:rPr lang="en-US" sz="1400" b="0" kern="0" dirty="0" smtClean="0">
                <a:latin typeface="Comic Sans MS" pitchFamily="66" charset="0"/>
              </a:rPr>
              <a:t> causes sexually transmitted disease </a:t>
            </a:r>
            <a:r>
              <a:rPr lang="en-US" sz="1400" b="0" kern="0" dirty="0" err="1" smtClean="0">
                <a:latin typeface="Comic Sans MS" pitchFamily="66" charset="0"/>
              </a:rPr>
              <a:t>gonorrhoeae</a:t>
            </a:r>
            <a:r>
              <a:rPr lang="en-US" sz="1400" b="0" kern="0" dirty="0" smtClean="0">
                <a:latin typeface="Comic Sans MS" pitchFamily="66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en-US" sz="800" b="0" kern="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400" b="0" kern="0" dirty="0" smtClean="0">
                <a:latin typeface="Comic Sans MS" pitchFamily="66" charset="0"/>
              </a:rPr>
              <a:t>Antibiotics applied to the eyes of neonates as a preventive measure against </a:t>
            </a:r>
            <a:r>
              <a:rPr lang="en-US" sz="1400" b="0" kern="0" dirty="0" err="1" smtClean="0">
                <a:latin typeface="Comic Sans MS" pitchFamily="66" charset="0"/>
              </a:rPr>
              <a:t>gonorrhoea</a:t>
            </a:r>
            <a:r>
              <a:rPr lang="en-US" sz="1400" b="0" kern="0" dirty="0" smtClean="0">
                <a:latin typeface="Comic Sans MS" pitchFamily="66" charset="0"/>
              </a:rPr>
              <a:t>. </a:t>
            </a:r>
          </a:p>
          <a:p>
            <a:pPr eaLnBrk="1" hangingPunct="1">
              <a:lnSpc>
                <a:spcPct val="80000"/>
              </a:lnSpc>
            </a:pPr>
            <a:endParaRPr lang="en-US" sz="800" b="0" kern="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400" b="0" kern="0" dirty="0" smtClean="0">
                <a:latin typeface="Comic Sans MS" pitchFamily="66" charset="0"/>
              </a:rPr>
              <a:t>One of the most communicable disease in the U.S. </a:t>
            </a:r>
          </a:p>
          <a:p>
            <a:pPr eaLnBrk="1" hangingPunct="1">
              <a:lnSpc>
                <a:spcPct val="80000"/>
              </a:lnSpc>
            </a:pPr>
            <a:endParaRPr lang="en-US" sz="800" b="0" kern="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400" b="0" kern="0" dirty="0" smtClean="0">
                <a:latin typeface="Comic Sans MS" pitchFamily="66" charset="0"/>
              </a:rPr>
              <a:t>125 cases per 100,000. Teens 15-19 </a:t>
            </a:r>
            <a:r>
              <a:rPr lang="en-US" sz="1400" b="0" kern="0" dirty="0" err="1" smtClean="0">
                <a:latin typeface="Comic Sans MS" pitchFamily="66" charset="0"/>
              </a:rPr>
              <a:t>yo</a:t>
            </a:r>
            <a:r>
              <a:rPr lang="en-US" sz="1400" b="0" kern="0" dirty="0" smtClean="0">
                <a:latin typeface="Comic Sans MS" pitchFamily="66" charset="0"/>
              </a:rPr>
              <a:t> 634 cases per 100,000. Young adults 20-25 460 per 100,000.</a:t>
            </a:r>
          </a:p>
          <a:p>
            <a:pPr eaLnBrk="1" hangingPunct="1">
              <a:lnSpc>
                <a:spcPct val="80000"/>
              </a:lnSpc>
            </a:pPr>
            <a:endParaRPr lang="en-US" sz="800" b="0" kern="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400" b="0" i="1" kern="0" dirty="0" smtClean="0">
                <a:latin typeface="Comic Sans MS" pitchFamily="66" charset="0"/>
              </a:rPr>
              <a:t>N. </a:t>
            </a:r>
            <a:r>
              <a:rPr lang="en-US" sz="1400" b="0" i="1" kern="0" dirty="0" err="1" smtClean="0">
                <a:latin typeface="Comic Sans MS" pitchFamily="66" charset="0"/>
              </a:rPr>
              <a:t>meningitidis</a:t>
            </a:r>
            <a:r>
              <a:rPr lang="en-US" sz="1400" b="0" kern="0" dirty="0" smtClean="0">
                <a:latin typeface="Comic Sans MS" pitchFamily="66" charset="0"/>
              </a:rPr>
              <a:t> most common causes of bacterial meningitis in young adults.</a:t>
            </a:r>
          </a:p>
          <a:p>
            <a:pPr eaLnBrk="1" hangingPunct="1">
              <a:lnSpc>
                <a:spcPct val="80000"/>
              </a:lnSpc>
            </a:pPr>
            <a:endParaRPr lang="en-US" sz="1600" b="0" kern="0" dirty="0" smtClean="0">
              <a:solidFill>
                <a:schemeClr val="folHlink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kern="0" dirty="0" smtClean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sz="1600" kern="0" dirty="0" smtClean="0">
                <a:latin typeface="Comic Sans MS" pitchFamily="66" charset="0"/>
              </a:rPr>
              <a:t>: What makes </a:t>
            </a:r>
            <a:r>
              <a:rPr lang="en-US" sz="1600" u="sng" kern="0" dirty="0" smtClean="0">
                <a:latin typeface="Comic Sans MS" pitchFamily="66" charset="0"/>
              </a:rPr>
              <a:t>Neisseria</a:t>
            </a:r>
            <a:r>
              <a:rPr lang="en-US" sz="1600" kern="0" dirty="0" smtClean="0">
                <a:latin typeface="Comic Sans MS" pitchFamily="66" charset="0"/>
              </a:rPr>
              <a:t> so tough?</a:t>
            </a:r>
          </a:p>
          <a:p>
            <a:pPr eaLnBrk="1" hangingPunct="1">
              <a:lnSpc>
                <a:spcPct val="80000"/>
              </a:lnSpc>
            </a:pPr>
            <a:endParaRPr lang="en-US" sz="800" b="0" kern="0" dirty="0" smtClean="0">
              <a:solidFill>
                <a:schemeClr val="folHlink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b="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Lipopolysaccharide</a:t>
            </a:r>
            <a:r>
              <a:rPr lang="en-US" sz="1200" b="0" kern="0" dirty="0" smtClean="0">
                <a:latin typeface="Comic Sans MS" pitchFamily="66" charset="0"/>
              </a:rPr>
              <a:t> </a:t>
            </a:r>
            <a:r>
              <a:rPr lang="en-US" sz="1400" b="0" kern="0" dirty="0" smtClean="0">
                <a:latin typeface="Comic Sans MS" pitchFamily="66" charset="0"/>
              </a:rPr>
              <a:t>(LPS) of the cell wall of </a:t>
            </a:r>
            <a:r>
              <a:rPr lang="en-US" sz="1400" b="0" i="1" kern="0" dirty="0" smtClean="0">
                <a:latin typeface="Comic Sans MS" pitchFamily="66" charset="0"/>
              </a:rPr>
              <a:t>Neisseria</a:t>
            </a:r>
            <a:r>
              <a:rPr lang="en-US" sz="1400" b="0" kern="0" dirty="0" smtClean="0">
                <a:latin typeface="Comic Sans MS" pitchFamily="66" charset="0"/>
              </a:rPr>
              <a:t> acts as an endotoxin. </a:t>
            </a:r>
          </a:p>
          <a:p>
            <a:pPr eaLnBrk="1" hangingPunct="1">
              <a:lnSpc>
                <a:spcPct val="80000"/>
              </a:lnSpc>
            </a:pPr>
            <a:endParaRPr lang="en-US" sz="800" b="0" kern="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400" b="0" kern="0" dirty="0" smtClean="0">
                <a:latin typeface="Comic Sans MS" pitchFamily="66" charset="0"/>
              </a:rPr>
              <a:t>Polysaccharide </a:t>
            </a:r>
            <a:r>
              <a:rPr lang="en-US" sz="1800" b="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capsule</a:t>
            </a:r>
            <a:r>
              <a:rPr lang="en-US" sz="1400" b="0" kern="0" dirty="0" smtClean="0">
                <a:latin typeface="Comic Sans MS" pitchFamily="66" charset="0"/>
              </a:rPr>
              <a:t> prevents host phagocytosis and aids in evasion of the host immune response.</a:t>
            </a:r>
          </a:p>
          <a:p>
            <a:pPr eaLnBrk="1" hangingPunct="1">
              <a:lnSpc>
                <a:spcPct val="80000"/>
              </a:lnSpc>
            </a:pPr>
            <a:endParaRPr lang="en-US" sz="1200" b="0" kern="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400" b="0" kern="0" dirty="0" smtClean="0">
                <a:latin typeface="Comic Sans MS" pitchFamily="66" charset="0"/>
              </a:rPr>
              <a:t>Use</a:t>
            </a:r>
            <a:r>
              <a:rPr lang="en-US" sz="1200" b="0" kern="0" dirty="0" smtClean="0">
                <a:latin typeface="Comic Sans MS" pitchFamily="66" charset="0"/>
              </a:rPr>
              <a:t> </a:t>
            </a:r>
            <a:r>
              <a:rPr lang="en-US" sz="1600" b="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fimbriae</a:t>
            </a:r>
            <a:r>
              <a:rPr lang="en-US" sz="1200" b="0" kern="0" dirty="0" smtClean="0">
                <a:latin typeface="Comic Sans MS" pitchFamily="66" charset="0"/>
              </a:rPr>
              <a:t> </a:t>
            </a:r>
            <a:r>
              <a:rPr lang="en-US" sz="1400" b="0" kern="0" dirty="0" smtClean="0">
                <a:latin typeface="Comic Sans MS" pitchFamily="66" charset="0"/>
              </a:rPr>
              <a:t>to attach onto host cells; </a:t>
            </a:r>
            <a:r>
              <a:rPr lang="en-US" sz="1400" b="0" kern="0" dirty="0" err="1" smtClean="0">
                <a:latin typeface="Comic Sans MS" pitchFamily="66" charset="0"/>
              </a:rPr>
              <a:t>avirulent</a:t>
            </a:r>
            <a:r>
              <a:rPr lang="en-US" sz="1400" b="0" kern="0" dirty="0" smtClean="0">
                <a:latin typeface="Comic Sans MS" pitchFamily="66" charset="0"/>
              </a:rPr>
              <a:t> without. </a:t>
            </a:r>
            <a:r>
              <a:rPr lang="en-US" sz="1400" b="0" kern="0" dirty="0" smtClean="0">
                <a:latin typeface="Comic Sans MS" pitchFamily="66" charset="0"/>
                <a:hlinkClick r:id="rId4"/>
              </a:rPr>
              <a:t>Fimbriae</a:t>
            </a:r>
            <a:r>
              <a:rPr lang="en-US" sz="1400" b="0" kern="0" dirty="0" smtClean="0">
                <a:latin typeface="Comic Sans MS" pitchFamily="66" charset="0"/>
              </a:rPr>
              <a:t> have adhesion proteins (</a:t>
            </a:r>
            <a:r>
              <a:rPr lang="en-US" sz="1400" b="0" kern="0" dirty="0" err="1" smtClean="0">
                <a:latin typeface="Comic Sans MS" pitchFamily="66" charset="0"/>
              </a:rPr>
              <a:t>adhesins</a:t>
            </a:r>
            <a:r>
              <a:rPr lang="en-US" sz="1400" b="0" kern="0" dirty="0" smtClean="0">
                <a:latin typeface="Comic Sans MS" pitchFamily="66" charset="0"/>
              </a:rPr>
              <a:t>) on their tips that match, lock and key, with </a:t>
            </a:r>
            <a:r>
              <a:rPr lang="en-US" sz="1400" b="0" kern="0" dirty="0" smtClean="0">
                <a:latin typeface="Comic Sans MS" pitchFamily="66" charset="0"/>
                <a:hlinkClick r:id="rId5"/>
              </a:rPr>
              <a:t>proteins</a:t>
            </a:r>
            <a:r>
              <a:rPr lang="en-US" sz="1400" b="0" kern="0" dirty="0" smtClean="0">
                <a:latin typeface="Comic Sans MS" pitchFamily="66" charset="0"/>
              </a:rPr>
              <a:t> on host epithelial cell surface.</a:t>
            </a:r>
            <a:endParaRPr lang="en-US" sz="1200" b="0" kern="0" dirty="0" smtClean="0">
              <a:latin typeface="Comic Sans MS" pitchFamily="66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990600"/>
            <a:ext cx="24384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3012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315200" cy="334963"/>
          </a:xfrm>
        </p:spPr>
        <p:txBody>
          <a:bodyPr/>
          <a:lstStyle/>
          <a:p>
            <a:pPr algn="l" eaLnBrk="1" hangingPunct="1"/>
            <a:r>
              <a:rPr lang="en-US" sz="2800" b="1" smtClean="0">
                <a:solidFill>
                  <a:schemeClr val="folHlink"/>
                </a:solidFill>
                <a:latin typeface="Comic Sans MS" pitchFamily="66" charset="0"/>
              </a:rPr>
              <a:t>Prokaryotes</a:t>
            </a:r>
            <a:r>
              <a:rPr lang="en-US" sz="2800" b="1" smtClean="0">
                <a:latin typeface="Comic Sans MS" pitchFamily="66" charset="0"/>
              </a:rPr>
              <a:t> </a:t>
            </a:r>
            <a:r>
              <a:rPr lang="en-US" sz="2800" smtClean="0">
                <a:latin typeface="Comic Sans MS" pitchFamily="66" charset="0"/>
              </a:rPr>
              <a:t>– </a:t>
            </a:r>
            <a:r>
              <a:rPr lang="en-US" sz="2800" b="1" smtClean="0">
                <a:latin typeface="Comic Sans MS" pitchFamily="66" charset="0"/>
              </a:rPr>
              <a:t>Cell</a:t>
            </a:r>
            <a:r>
              <a:rPr lang="en-US" sz="2800" smtClean="0">
                <a:latin typeface="Comic Sans MS" pitchFamily="66" charset="0"/>
              </a:rPr>
              <a:t> </a:t>
            </a:r>
            <a:r>
              <a:rPr lang="en-US" sz="2800" b="1" smtClean="0">
                <a:latin typeface="Comic Sans MS" pitchFamily="66" charset="0"/>
              </a:rPr>
              <a:t>Shapes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838200"/>
            <a:ext cx="49530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sz="12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b="1" dirty="0" smtClean="0">
                <a:latin typeface="Comic Sans MS" pitchFamily="66" charset="0"/>
              </a:rPr>
              <a:t>Most bacteria are classifies according to shape: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>
                <a:latin typeface="Comic Sans MS" pitchFamily="66" charset="0"/>
              </a:rPr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>
                <a:latin typeface="Comic Sans MS" pitchFamily="66" charset="0"/>
              </a:rPr>
              <a:t>	1. 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bacillus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1800" i="1" dirty="0" smtClean="0">
                <a:latin typeface="Comic Sans MS" pitchFamily="66" charset="0"/>
              </a:rPr>
              <a:t>(pl. bacilli)</a:t>
            </a:r>
            <a:r>
              <a:rPr lang="en-US" sz="1800" dirty="0" smtClean="0">
                <a:latin typeface="Comic Sans MS" pitchFamily="66" charset="0"/>
              </a:rPr>
              <a:t> = rod-shaped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>
                <a:latin typeface="Comic Sans MS" pitchFamily="66" charset="0"/>
              </a:rPr>
              <a:t>	2. </a:t>
            </a:r>
            <a:r>
              <a:rPr lang="en-US" sz="2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coccus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1800" i="1" dirty="0" smtClean="0">
                <a:latin typeface="Comic Sans MS" pitchFamily="66" charset="0"/>
              </a:rPr>
              <a:t>(pl. </a:t>
            </a:r>
            <a:r>
              <a:rPr lang="en-US" sz="1800" i="1" dirty="0" err="1" smtClean="0">
                <a:latin typeface="Comic Sans MS" pitchFamily="66" charset="0"/>
              </a:rPr>
              <a:t>cocci</a:t>
            </a:r>
            <a:r>
              <a:rPr lang="en-US" sz="1800" i="1" dirty="0" smtClean="0">
                <a:latin typeface="Comic Sans MS" pitchFamily="66" charset="0"/>
              </a:rPr>
              <a:t> … </a:t>
            </a:r>
            <a:r>
              <a:rPr lang="en-US" sz="1600" i="1" dirty="0" smtClean="0">
                <a:latin typeface="Comic Sans MS" pitchFamily="66" charset="0"/>
              </a:rPr>
              <a:t>sounds like cox-eye</a:t>
            </a:r>
            <a:r>
              <a:rPr lang="en-US" sz="1800" i="1" dirty="0" smtClean="0">
                <a:latin typeface="Comic Sans MS" pitchFamily="66" charset="0"/>
              </a:rPr>
              <a:t>)</a:t>
            </a:r>
            <a:r>
              <a:rPr lang="en-US" sz="1800" dirty="0" smtClean="0">
                <a:latin typeface="Comic Sans MS" pitchFamily="66" charset="0"/>
              </a:rPr>
              <a:t> = spherical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>
                <a:latin typeface="Comic Sans MS" pitchFamily="66" charset="0"/>
              </a:rPr>
              <a:t>	3. spiral </a:t>
            </a:r>
            <a:r>
              <a:rPr lang="en-US" sz="2400" dirty="0">
                <a:latin typeface="Comic Sans MS" pitchFamily="66" charset="0"/>
              </a:rPr>
              <a:t>s</a:t>
            </a:r>
            <a:r>
              <a:rPr lang="en-US" sz="2400" dirty="0" smtClean="0">
                <a:latin typeface="Comic Sans MS" pitchFamily="66" charset="0"/>
              </a:rPr>
              <a:t>haped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6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latin typeface="Comic Sans MS" pitchFamily="66" charset="0"/>
              </a:rPr>
              <a:t>		a. </a:t>
            </a:r>
            <a:r>
              <a:rPr lang="en-US" sz="1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spirillum</a:t>
            </a:r>
            <a: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1600" i="1" dirty="0" smtClean="0">
                <a:latin typeface="Comic Sans MS" pitchFamily="66" charset="0"/>
              </a:rPr>
              <a:t>(pl. </a:t>
            </a:r>
            <a:r>
              <a:rPr lang="en-US" sz="1600" i="1" dirty="0" err="1" smtClean="0">
                <a:latin typeface="Comic Sans MS" pitchFamily="66" charset="0"/>
              </a:rPr>
              <a:t>spirilla</a:t>
            </a:r>
            <a:r>
              <a:rPr lang="en-US" sz="1600" i="1" dirty="0" smtClean="0">
                <a:latin typeface="Comic Sans MS" pitchFamily="66" charset="0"/>
              </a:rPr>
              <a:t>) </a:t>
            </a:r>
            <a:r>
              <a:rPr lang="en-US" sz="1600" dirty="0" smtClean="0">
                <a:latin typeface="Comic Sans MS" pitchFamily="66" charset="0"/>
              </a:rPr>
              <a:t>= spiral with rigid cell wall, 	flagella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latin typeface="Comic Sans MS" pitchFamily="66" charset="0"/>
              </a:rPr>
              <a:t>		b. </a:t>
            </a:r>
            <a: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spirochete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i="1" dirty="0" smtClean="0">
                <a:latin typeface="Comic Sans MS" pitchFamily="66" charset="0"/>
              </a:rPr>
              <a:t>(pl. spirochetes)</a:t>
            </a:r>
            <a:r>
              <a:rPr lang="en-US" sz="1600" dirty="0" smtClean="0">
                <a:latin typeface="Comic Sans MS" pitchFamily="66" charset="0"/>
              </a:rPr>
              <a:t> = spiral with 	flexible cell wall, axial filament</a:t>
            </a:r>
            <a:endParaRPr lang="en-US" sz="1600" i="1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200" i="1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200" i="1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dirty="0" smtClean="0">
              <a:latin typeface="Comic Sans MS" pitchFamily="66" charset="0"/>
            </a:endParaRPr>
          </a:p>
        </p:txBody>
      </p:sp>
      <p:pic>
        <p:nvPicPr>
          <p:cNvPr id="27656" name="Picture 8" descr="377px-BacteriaMorphologicFormsMRui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990600"/>
            <a:ext cx="3530918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905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CC0000"/>
                </a:solidFill>
                <a:latin typeface="Comic Sans MS" pitchFamily="66" charset="0"/>
              </a:rPr>
              <a:t>Eukaryotic Cells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953000" y="1371600"/>
            <a:ext cx="4191000" cy="47545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000" dirty="0" err="1" smtClean="0">
                <a:latin typeface="Comic Sans MS" pitchFamily="66" charset="0"/>
              </a:rPr>
              <a:t>Eu</a:t>
            </a:r>
            <a:r>
              <a:rPr lang="en-US" sz="2000" dirty="0" smtClean="0">
                <a:latin typeface="Comic Sans MS" pitchFamily="66" charset="0"/>
              </a:rPr>
              <a:t> =“true”, </a:t>
            </a:r>
            <a:r>
              <a:rPr lang="en-US" sz="2000" dirty="0" err="1" smtClean="0">
                <a:latin typeface="Comic Sans MS" pitchFamily="66" charset="0"/>
              </a:rPr>
              <a:t>karyon</a:t>
            </a:r>
            <a:r>
              <a:rPr lang="en-US" sz="2000" dirty="0" smtClean="0">
                <a:latin typeface="Comic Sans MS" pitchFamily="66" charset="0"/>
              </a:rPr>
              <a:t>=“nucleus”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20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Comic Sans MS" pitchFamily="66" charset="0"/>
              </a:rPr>
              <a:t>Genetic material contained in a nuclear membrane.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20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Comic Sans MS" pitchFamily="66" charset="0"/>
              </a:rPr>
              <a:t>Membrane bound organelles.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20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Comic Sans MS" pitchFamily="66" charset="0"/>
              </a:rPr>
              <a:t>Include animal, plant, fungi, algae cells as well as other microscopic eukaryotes.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20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000" dirty="0" smtClean="0">
                <a:latin typeface="Comic Sans MS" pitchFamily="66" charset="0"/>
              </a:rPr>
              <a:t>Evolved from </a:t>
            </a:r>
            <a:r>
              <a:rPr lang="en-US" sz="2000" b="1" dirty="0" smtClean="0">
                <a:latin typeface="Comic Sans MS" pitchFamily="66" charset="0"/>
                <a:hlinkClick r:id="rId3"/>
              </a:rPr>
              <a:t>prokaryotic cells</a:t>
            </a:r>
            <a:r>
              <a:rPr lang="en-US" sz="2000" b="1" dirty="0" smtClean="0">
                <a:latin typeface="Comic Sans MS" pitchFamily="66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2000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dirty="0" smtClean="0">
              <a:latin typeface="Comic Sans MS" pitchFamily="66" charset="0"/>
            </a:endParaRPr>
          </a:p>
        </p:txBody>
      </p:sp>
      <p:pic>
        <p:nvPicPr>
          <p:cNvPr id="5124" name="Picture 4" descr="EukaryoteAnimalCell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828800"/>
            <a:ext cx="4800600" cy="4076700"/>
          </a:xfrm>
          <a:noFill/>
        </p:spPr>
      </p:pic>
    </p:spTree>
    <p:extLst>
      <p:ext uri="{BB962C8B-B14F-4D97-AF65-F5344CB8AC3E}">
        <p14:creationId xmlns:p14="http://schemas.microsoft.com/office/powerpoint/2010/main" val="20957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229600" cy="392113"/>
          </a:xfrm>
        </p:spPr>
        <p:txBody>
          <a:bodyPr/>
          <a:lstStyle/>
          <a:p>
            <a:pPr algn="l" eaLnBrk="1" hangingPunct="1"/>
            <a:r>
              <a:rPr lang="en-US" sz="3600" b="1" dirty="0" smtClean="0">
                <a:solidFill>
                  <a:srgbClr val="CC0000"/>
                </a:solidFill>
                <a:latin typeface="Comic Sans MS" pitchFamily="66" charset="0"/>
              </a:rPr>
              <a:t>Eukaryotic </a:t>
            </a:r>
            <a:r>
              <a:rPr 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Genomes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1"/>
            <a:ext cx="45720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800" dirty="0" smtClean="0">
                <a:latin typeface="Comic Sans MS" pitchFamily="66" charset="0"/>
              </a:rPr>
              <a:t>Like prokaryotes, and all living things, their genome is made of  DNA.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20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800" dirty="0" smtClean="0">
                <a:latin typeface="Comic Sans MS" pitchFamily="66" charset="0"/>
              </a:rPr>
              <a:t>May include several to many linear chromosomes within a membrane-bound nucleus.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20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sz="1800" b="1" dirty="0" smtClean="0">
                <a:latin typeface="Comic Sans MS" pitchFamily="66" charset="0"/>
              </a:rPr>
              <a:t>:</a:t>
            </a:r>
            <a:r>
              <a:rPr lang="en-US" sz="1800" dirty="0" smtClean="0">
                <a:latin typeface="Comic Sans MS" pitchFamily="66" charset="0"/>
              </a:rPr>
              <a:t> </a:t>
            </a:r>
            <a:r>
              <a:rPr lang="en-US" sz="1800" b="1" dirty="0" smtClean="0">
                <a:latin typeface="Comic Sans MS" pitchFamily="66" charset="0"/>
              </a:rPr>
              <a:t>How many chromosomes do humans have?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20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800" dirty="0" smtClean="0">
                <a:latin typeface="Comic Sans MS" pitchFamily="66" charset="0"/>
                <a:hlinkClick r:id="rId3"/>
              </a:rPr>
              <a:t>Replication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1600" dirty="0" smtClean="0">
                <a:latin typeface="Comic Sans MS" pitchFamily="66" charset="0"/>
              </a:rPr>
              <a:t>(duplication of DNA prior to cell division)</a:t>
            </a:r>
            <a:r>
              <a:rPr lang="en-US" sz="2000" dirty="0" smtClean="0">
                <a:latin typeface="Comic Sans MS" pitchFamily="66" charset="0"/>
              </a:rPr>
              <a:t> occurs in all living things</a:t>
            </a:r>
            <a:r>
              <a:rPr lang="en-US" sz="1600" dirty="0" smtClean="0">
                <a:latin typeface="Comic Sans MS" pitchFamily="66" charset="0"/>
              </a:rPr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20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800" dirty="0" smtClean="0">
                <a:latin typeface="Comic Sans MS" pitchFamily="66" charset="0"/>
              </a:rPr>
              <a:t>Two locations of eukaryotic </a:t>
            </a:r>
            <a:r>
              <a:rPr lang="en-US" sz="1800" dirty="0" smtClean="0">
                <a:latin typeface="Comic Sans MS" pitchFamily="66" charset="0"/>
                <a:hlinkClick r:id="rId4"/>
              </a:rPr>
              <a:t>DNA</a:t>
            </a:r>
            <a:endParaRPr lang="en-US" sz="1800" dirty="0" smtClean="0">
              <a:latin typeface="Comic Sans MS" pitchFamily="66" charset="0"/>
            </a:endParaRPr>
          </a:p>
          <a:p>
            <a:pPr marL="685800" lvl="1" indent="-228600"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Nuclear DNA</a:t>
            </a:r>
          </a:p>
          <a:p>
            <a:pPr marL="685800" lvl="1" indent="-228600" eaLnBrk="1" hangingPunct="1">
              <a:lnSpc>
                <a:spcPct val="80000"/>
              </a:lnSpc>
            </a:pPr>
            <a:r>
              <a:rPr lang="en-US" sz="1600" dirty="0" err="1" smtClean="0">
                <a:latin typeface="Comic Sans MS" pitchFamily="66" charset="0"/>
              </a:rPr>
              <a:t>Extranuclear</a:t>
            </a:r>
            <a:r>
              <a:rPr lang="en-US" sz="1600" dirty="0" smtClean="0">
                <a:latin typeface="Comic Sans MS" pitchFamily="66" charset="0"/>
              </a:rPr>
              <a:t> DNA</a:t>
            </a:r>
            <a:r>
              <a:rPr lang="en-US" sz="1800" dirty="0" smtClean="0">
                <a:latin typeface="Comic Sans MS" pitchFamily="66" charset="0"/>
              </a:rPr>
              <a:t> </a:t>
            </a:r>
          </a:p>
        </p:txBody>
      </p:sp>
      <p:pic>
        <p:nvPicPr>
          <p:cNvPr id="7173" name="Picture 5" descr="Spectral karyotype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5400" y="0"/>
            <a:ext cx="4038600" cy="6858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489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152400"/>
            <a:ext cx="2971800" cy="792163"/>
          </a:xfrm>
        </p:spPr>
        <p:txBody>
          <a:bodyPr/>
          <a:lstStyle/>
          <a:p>
            <a:pPr algn="l" eaLnBrk="1" hangingPunct="1"/>
            <a:r>
              <a:rPr lang="en-US" sz="3600" b="1" dirty="0" smtClean="0">
                <a:solidFill>
                  <a:srgbClr val="CC0000"/>
                </a:solidFill>
                <a:latin typeface="Comic Sans MS" pitchFamily="66" charset="0"/>
              </a:rPr>
              <a:t>Cytoplasm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1143000"/>
            <a:ext cx="41148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b="1" u="sng" dirty="0" smtClean="0">
                <a:latin typeface="Comic Sans MS" pitchFamily="66" charset="0"/>
              </a:rPr>
              <a:t>Nicknames:</a:t>
            </a:r>
            <a:r>
              <a:rPr lang="en-US" sz="18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</a:rPr>
              <a:t>The </a:t>
            </a:r>
            <a:r>
              <a:rPr lang="en-US" sz="1600" dirty="0" smtClean="0">
                <a:latin typeface="Comic Sans MS" pitchFamily="66" charset="0"/>
              </a:rPr>
              <a:t>Matrix,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600" dirty="0" smtClean="0">
                <a:latin typeface="Comic Sans MS" pitchFamily="66" charset="0"/>
              </a:rPr>
              <a:t>                      Molecular Chowder</a:t>
            </a:r>
            <a:endParaRPr lang="en-US" sz="1600" dirty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800" dirty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1600" dirty="0" smtClean="0">
                <a:latin typeface="Comic Sans MS" pitchFamily="66" charset="0"/>
              </a:rPr>
              <a:t>Fills the space between the plasma membrane and the nuclear membrane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1600" dirty="0" smtClean="0">
                <a:latin typeface="Comic Sans MS" pitchFamily="66" charset="0"/>
              </a:rPr>
              <a:t>A water-like substance that fills cells.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1600" dirty="0" smtClean="0">
                <a:latin typeface="Comic Sans MS" pitchFamily="66" charset="0"/>
              </a:rPr>
              <a:t>Consists of 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cytosol</a:t>
            </a:r>
            <a:r>
              <a:rPr lang="en-US" sz="1600" dirty="0" smtClean="0">
                <a:latin typeface="Comic Sans MS" pitchFamily="66" charset="0"/>
              </a:rPr>
              <a:t> and 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cellular organelles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</a:t>
            </a:r>
            <a:r>
              <a:rPr lang="en-US" sz="1600" dirty="0" smtClean="0">
                <a:latin typeface="Comic Sans MS" pitchFamily="66" charset="0"/>
              </a:rPr>
              <a:t>except for the cell nucleus.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1600" b="1" dirty="0" smtClean="0">
                <a:latin typeface="Comic Sans MS" pitchFamily="66" charset="0"/>
              </a:rPr>
              <a:t>cytosol</a:t>
            </a:r>
            <a:r>
              <a:rPr lang="en-US" sz="1600" dirty="0" smtClean="0">
                <a:latin typeface="Comic Sans MS" pitchFamily="66" charset="0"/>
              </a:rPr>
              <a:t> is made up of water, salts, organic molecules and many </a:t>
            </a:r>
            <a:r>
              <a:rPr lang="en-US" sz="1600" dirty="0" smtClean="0">
                <a:latin typeface="Comic Sans MS" pitchFamily="66" charset="0"/>
                <a:hlinkClick r:id="rId3"/>
              </a:rPr>
              <a:t>enzymes</a:t>
            </a:r>
            <a:r>
              <a:rPr lang="en-US" sz="1600" dirty="0" smtClean="0">
                <a:latin typeface="Comic Sans MS" pitchFamily="66" charset="0"/>
              </a:rPr>
              <a:t> that catalyze reactions.</a:t>
            </a:r>
            <a:r>
              <a:rPr lang="en-US" sz="1600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1800" dirty="0" smtClean="0"/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b="1" dirty="0" smtClean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sz="1600" b="1" dirty="0" smtClean="0">
                <a:latin typeface="Comic Sans MS" pitchFamily="66" charset="0"/>
              </a:rPr>
              <a:t>:</a:t>
            </a:r>
            <a:r>
              <a:rPr lang="en-US" sz="1600" b="1" dirty="0" smtClean="0">
                <a:solidFill>
                  <a:srgbClr val="3333CC"/>
                </a:solidFill>
                <a:latin typeface="Comic Sans MS" pitchFamily="66" charset="0"/>
              </a:rPr>
              <a:t> </a:t>
            </a:r>
            <a:r>
              <a:rPr lang="en-US" sz="1600" b="1" dirty="0" smtClean="0">
                <a:latin typeface="Comic Sans MS" pitchFamily="66" charset="0"/>
              </a:rPr>
              <a:t>Eukaryotes? Prokaryotes? Both?</a:t>
            </a:r>
            <a:endParaRPr lang="en-US" sz="18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000" dirty="0" smtClean="0"/>
          </a:p>
        </p:txBody>
      </p:sp>
      <p:pic>
        <p:nvPicPr>
          <p:cNvPr id="8196" name="Picture 4" descr="EukaryoteAnimalCell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91050" y="762000"/>
            <a:ext cx="4400550" cy="5486400"/>
          </a:xfrm>
          <a:noFill/>
        </p:spPr>
      </p:pic>
    </p:spTree>
    <p:extLst>
      <p:ext uri="{BB962C8B-B14F-4D97-AF65-F5344CB8AC3E}">
        <p14:creationId xmlns:p14="http://schemas.microsoft.com/office/powerpoint/2010/main" val="151449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3505200" cy="715963"/>
          </a:xfrm>
          <a:noFill/>
        </p:spPr>
        <p:txBody>
          <a:bodyPr/>
          <a:lstStyle/>
          <a:p>
            <a:pPr algn="l" eaLnBrk="1" hangingPunct="1"/>
            <a:r>
              <a:rPr lang="en-US" sz="3600" b="1" dirty="0" smtClean="0">
                <a:solidFill>
                  <a:srgbClr val="CC0000"/>
                </a:solidFill>
                <a:latin typeface="Comic Sans MS" pitchFamily="66" charset="0"/>
              </a:rPr>
              <a:t>Cytoskeleton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447800"/>
            <a:ext cx="38862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u="sng" dirty="0" smtClean="0">
                <a:latin typeface="Comic Sans MS" pitchFamily="66" charset="0"/>
              </a:rPr>
              <a:t>Nicknames: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1800" dirty="0" smtClean="0">
                <a:latin typeface="Comic Sans MS" pitchFamily="66" charset="0"/>
              </a:rPr>
              <a:t>Scaffolding,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dirty="0">
                <a:latin typeface="Comic Sans MS" pitchFamily="66" charset="0"/>
              </a:rPr>
              <a:t> </a:t>
            </a:r>
            <a:r>
              <a:rPr lang="en-US" sz="1800" dirty="0" smtClean="0">
                <a:latin typeface="Comic Sans MS" pitchFamily="66" charset="0"/>
              </a:rPr>
              <a:t>                     Highways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dirty="0" smtClean="0">
                <a:latin typeface="Comic Sans MS" pitchFamily="66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Maintains cell shape.</a:t>
            </a:r>
          </a:p>
          <a:p>
            <a:pPr eaLnBrk="1" hangingPunct="1">
              <a:lnSpc>
                <a:spcPct val="80000"/>
              </a:lnSpc>
            </a:pPr>
            <a:endParaRPr lang="en-US" sz="10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Protects the cell.</a:t>
            </a:r>
          </a:p>
          <a:p>
            <a:pPr eaLnBrk="1" hangingPunct="1">
              <a:lnSpc>
                <a:spcPct val="80000"/>
              </a:lnSpc>
            </a:pPr>
            <a:endParaRPr lang="en-US" sz="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Enables some cell movement </a:t>
            </a:r>
            <a:r>
              <a:rPr lang="en-US" sz="1400" dirty="0" smtClean="0">
                <a:latin typeface="Comic Sans MS" pitchFamily="66" charset="0"/>
              </a:rPr>
              <a:t>(using structures such as flagella and cilia).</a:t>
            </a:r>
          </a:p>
          <a:p>
            <a:pPr eaLnBrk="1" hangingPunct="1">
              <a:lnSpc>
                <a:spcPct val="80000"/>
              </a:lnSpc>
            </a:pPr>
            <a:endParaRPr lang="en-US" sz="7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endParaRPr lang="en-US" sz="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Plays important roles in intra-cellular transport </a:t>
            </a:r>
            <a:r>
              <a:rPr lang="en-US" sz="1400" dirty="0" smtClean="0">
                <a:latin typeface="Comic Sans MS" pitchFamily="66" charset="0"/>
              </a:rPr>
              <a:t>(the movement of vesicles and organelles).</a:t>
            </a:r>
          </a:p>
          <a:p>
            <a:pPr eaLnBrk="1" hangingPunct="1">
              <a:lnSpc>
                <a:spcPct val="80000"/>
              </a:lnSpc>
            </a:pPr>
            <a:endParaRPr lang="en-US" sz="800" i="1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endParaRPr lang="en-US" sz="800" i="1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Plays important role in </a:t>
            </a:r>
            <a:r>
              <a:rPr lang="en-US" sz="1600" dirty="0" smtClean="0">
                <a:latin typeface="Comic Sans MS" pitchFamily="66" charset="0"/>
                <a:hlinkClick r:id="rId3"/>
              </a:rPr>
              <a:t>cell division</a:t>
            </a:r>
            <a:r>
              <a:rPr lang="en-US" sz="1600" dirty="0" smtClean="0">
                <a:latin typeface="Comic Sans MS" pitchFamily="66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sz="1600" b="1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sz="1600" b="1" dirty="0" smtClean="0">
                <a:latin typeface="Comic Sans MS" pitchFamily="66" charset="0"/>
              </a:rPr>
              <a:t>:</a:t>
            </a:r>
            <a:r>
              <a:rPr lang="en-US" sz="1600" b="1" dirty="0" smtClean="0">
                <a:solidFill>
                  <a:srgbClr val="3333CC"/>
                </a:solidFill>
                <a:latin typeface="Comic Sans MS" pitchFamily="66" charset="0"/>
              </a:rPr>
              <a:t> </a:t>
            </a:r>
            <a:r>
              <a:rPr lang="en-US" sz="1600" b="1" dirty="0" smtClean="0">
                <a:latin typeface="Comic Sans MS" pitchFamily="66" charset="0"/>
              </a:rPr>
              <a:t>Eukaryotes? Prokaryotes? Both?</a:t>
            </a:r>
          </a:p>
        </p:txBody>
      </p:sp>
      <p:pic>
        <p:nvPicPr>
          <p:cNvPr id="9220" name="Picture 6" descr="FluorescentCell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762000"/>
            <a:ext cx="4167188" cy="52578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060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52400"/>
            <a:ext cx="7620000" cy="639763"/>
          </a:xfrm>
        </p:spPr>
        <p:txBody>
          <a:bodyPr/>
          <a:lstStyle/>
          <a:p>
            <a:pPr algn="l" eaLnBrk="1" hangingPunct="1"/>
            <a:r>
              <a:rPr lang="en-US" sz="3600" b="1" dirty="0" smtClean="0">
                <a:solidFill>
                  <a:srgbClr val="CC0000"/>
                </a:solidFill>
                <a:latin typeface="Comic Sans MS" pitchFamily="66" charset="0"/>
              </a:rPr>
              <a:t>Cilia </a:t>
            </a:r>
            <a:r>
              <a:rPr lang="en-US" sz="2800" b="1" dirty="0" smtClean="0">
                <a:solidFill>
                  <a:srgbClr val="CC0000"/>
                </a:solidFill>
                <a:latin typeface="Comic Sans MS" pitchFamily="66" charset="0"/>
              </a:rPr>
              <a:t>&amp;</a:t>
            </a:r>
            <a:r>
              <a:rPr lang="en-US" sz="3600" b="1" dirty="0" smtClean="0">
                <a:solidFill>
                  <a:srgbClr val="CC0000"/>
                </a:solidFill>
                <a:latin typeface="Comic Sans MS" pitchFamily="66" charset="0"/>
              </a:rPr>
              <a:t> Flagella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629400" y="533400"/>
            <a:ext cx="2514600" cy="5791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dirty="0" smtClean="0">
                <a:latin typeface="Comic Sans MS" pitchFamily="66" charset="0"/>
                <a:cs typeface="Arial" charset="0"/>
              </a:rPr>
              <a:t>• </a:t>
            </a:r>
            <a:r>
              <a:rPr lang="en-US" sz="1400" dirty="0" smtClean="0">
                <a:latin typeface="Comic Sans MS" pitchFamily="66" charset="0"/>
              </a:rPr>
              <a:t>External appendages from cell membrane.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dirty="0" smtClean="0">
                <a:latin typeface="Comic Sans MS" pitchFamily="66" charset="0"/>
                <a:cs typeface="Arial" charset="0"/>
              </a:rPr>
              <a:t>•</a:t>
            </a:r>
            <a:r>
              <a:rPr lang="en-US" sz="1400" dirty="0" smtClean="0">
                <a:latin typeface="Comic Sans MS" pitchFamily="66" charset="0"/>
              </a:rPr>
              <a:t> Aid in locomotion of the cell or movement of materials near cell.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dirty="0" smtClean="0">
                <a:latin typeface="Comic Sans MS" pitchFamily="66" charset="0"/>
                <a:cs typeface="Arial" charset="0"/>
              </a:rPr>
              <a:t>•</a:t>
            </a:r>
            <a:r>
              <a:rPr lang="en-US" sz="1400" dirty="0" smtClean="0">
                <a:latin typeface="Comic Sans MS" pitchFamily="66" charset="0"/>
              </a:rPr>
              <a:t> Motility &gt; coordinated sliding movements of microtubules.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dirty="0" smtClean="0">
                <a:latin typeface="Comic Sans MS" pitchFamily="66" charset="0"/>
                <a:cs typeface="Arial" charset="0"/>
              </a:rPr>
              <a:t>• Both Prokaryotes &amp; Eukaryotes can have external appendages, but are constructed differently.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dirty="0" smtClean="0">
              <a:latin typeface="Comic Sans MS" pitchFamily="66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dirty="0" smtClean="0">
                <a:latin typeface="Comic Sans MS" pitchFamily="66" charset="0"/>
                <a:cs typeface="Arial" charset="0"/>
              </a:rPr>
              <a:t>• </a:t>
            </a:r>
            <a:r>
              <a:rPr lang="en-US" sz="1400" b="1" dirty="0" smtClean="0">
                <a:latin typeface="Comic Sans MS" pitchFamily="66" charset="0"/>
                <a:cs typeface="Arial" charset="0"/>
                <a:hlinkClick r:id="rId3"/>
              </a:rPr>
              <a:t>Eukaryotes</a:t>
            </a:r>
            <a:r>
              <a:rPr lang="en-US" sz="1400" b="1" dirty="0" smtClean="0">
                <a:latin typeface="Comic Sans MS" pitchFamily="66" charset="0"/>
                <a:cs typeface="Arial" charset="0"/>
              </a:rPr>
              <a:t> </a:t>
            </a:r>
            <a:r>
              <a:rPr lang="en-US" sz="1400" dirty="0" smtClean="0">
                <a:latin typeface="Comic Sans MS" pitchFamily="66" charset="0"/>
                <a:cs typeface="Arial" charset="0"/>
              </a:rPr>
              <a:t>may have flagella or cilia (components of cytoskeleton covered with plasma membrane).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dirty="0" smtClean="0">
              <a:latin typeface="Comic Sans MS" pitchFamily="66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dirty="0" smtClean="0">
                <a:latin typeface="Comic Sans MS" pitchFamily="66" charset="0"/>
                <a:cs typeface="Arial" charset="0"/>
              </a:rPr>
              <a:t>• </a:t>
            </a:r>
            <a:r>
              <a:rPr lang="en-US" sz="1400" b="1" dirty="0" smtClean="0">
                <a:latin typeface="Comic Sans MS" pitchFamily="66" charset="0"/>
                <a:cs typeface="Arial" charset="0"/>
                <a:hlinkClick r:id="rId4"/>
              </a:rPr>
              <a:t>Prokaryotes</a:t>
            </a:r>
            <a:r>
              <a:rPr lang="en-US" sz="1400" dirty="0" smtClean="0">
                <a:solidFill>
                  <a:schemeClr val="hlink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sz="1400" dirty="0" smtClean="0">
                <a:latin typeface="Comic Sans MS" pitchFamily="66" charset="0"/>
                <a:cs typeface="Arial" charset="0"/>
              </a:rPr>
              <a:t>may have flagella, </a:t>
            </a:r>
            <a:r>
              <a:rPr lang="en-US" sz="1400" dirty="0" err="1" smtClean="0">
                <a:latin typeface="Comic Sans MS" pitchFamily="66" charset="0"/>
                <a:cs typeface="Arial" charset="0"/>
              </a:rPr>
              <a:t>endoflagella</a:t>
            </a:r>
            <a:r>
              <a:rPr lang="en-US" sz="1400" dirty="0" smtClean="0">
                <a:latin typeface="Comic Sans MS" pitchFamily="66" charset="0"/>
                <a:cs typeface="Arial" charset="0"/>
              </a:rPr>
              <a:t>, </a:t>
            </a:r>
            <a:r>
              <a:rPr lang="en-US" sz="1400" dirty="0" err="1" smtClean="0">
                <a:latin typeface="Comic Sans MS" pitchFamily="66" charset="0"/>
                <a:cs typeface="Arial" charset="0"/>
                <a:hlinkClick r:id="rId5"/>
              </a:rPr>
              <a:t>fimbiae</a:t>
            </a:r>
            <a:r>
              <a:rPr lang="en-US" sz="1400" dirty="0" smtClean="0">
                <a:latin typeface="Comic Sans MS" pitchFamily="66" charset="0"/>
                <a:cs typeface="Arial" charset="0"/>
              </a:rPr>
              <a:t> or </a:t>
            </a:r>
            <a:r>
              <a:rPr lang="en-US" sz="1400" dirty="0" err="1" smtClean="0">
                <a:latin typeface="Comic Sans MS" pitchFamily="66" charset="0"/>
                <a:cs typeface="Arial" charset="0"/>
              </a:rPr>
              <a:t>pili</a:t>
            </a:r>
            <a:r>
              <a:rPr lang="en-US" sz="1400" dirty="0" smtClean="0">
                <a:latin typeface="Comic Sans MS" pitchFamily="66" charset="0"/>
                <a:cs typeface="Arial" charset="0"/>
              </a:rPr>
              <a:t> (composed of </a:t>
            </a:r>
            <a:r>
              <a:rPr lang="en-US" sz="1400" dirty="0" err="1" smtClean="0">
                <a:latin typeface="Comic Sans MS" pitchFamily="66" charset="0"/>
                <a:cs typeface="Arial" charset="0"/>
              </a:rPr>
              <a:t>protenaceous</a:t>
            </a:r>
            <a:r>
              <a:rPr lang="en-US" sz="1400" dirty="0" smtClean="0">
                <a:latin typeface="Comic Sans MS" pitchFamily="66" charset="0"/>
                <a:cs typeface="Arial" charset="0"/>
              </a:rPr>
              <a:t> molecules and not covered with plasma membrane).</a:t>
            </a:r>
            <a:endParaRPr lang="en-US" sz="1800" dirty="0" smtClean="0">
              <a:latin typeface="Comic Sans MS" pitchFamily="66" charset="0"/>
            </a:endParaRPr>
          </a:p>
        </p:txBody>
      </p:sp>
      <p:pic>
        <p:nvPicPr>
          <p:cNvPr id="10245" name="Picture 5" descr="Cilia-CharlesDaghlia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185896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7" descr="SpermEg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91000"/>
            <a:ext cx="228600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 descr="Eukaryotic_cilium_diagram-MRuiz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066800"/>
            <a:ext cx="42672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 descr="Flagellum_euk_diagram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886200"/>
            <a:ext cx="4724400" cy="247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58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70C0"/>
                </a:solidFill>
                <a:latin typeface="Comic Sans MS" pitchFamily="66" charset="0"/>
              </a:rPr>
              <a:t>Size of Living Things</a:t>
            </a:r>
          </a:p>
        </p:txBody>
      </p:sp>
      <p:pic>
        <p:nvPicPr>
          <p:cNvPr id="5123" name="Picture 3" descr="03_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990600"/>
            <a:ext cx="7924800" cy="35814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4" name="Picture 4" descr="The range of sizes shown by prokaryotes, relative to those of other organisms and biomolecules">
            <a:hlinkClick r:id="rId4" tooltip="The range of sizes shown by prokaryotes, relative to those of other organisms and biomolecules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4343400"/>
            <a:ext cx="2362200" cy="1779588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429000" y="4876800"/>
            <a:ext cx="51816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BR" sz="1200" dirty="0">
                <a:latin typeface="Comic Sans MS" pitchFamily="66" charset="0"/>
              </a:rPr>
              <a:t>1 m = 100 cm = 1,000mm = 1,000,000 </a:t>
            </a:r>
            <a:r>
              <a:rPr lang="en-US" sz="1200" dirty="0">
                <a:latin typeface="Comic Sans MS" pitchFamily="66" charset="0"/>
              </a:rPr>
              <a:t>µ</a:t>
            </a:r>
            <a:r>
              <a:rPr lang="pt-BR" sz="1200" dirty="0">
                <a:latin typeface="Comic Sans MS" pitchFamily="66" charset="0"/>
              </a:rPr>
              <a:t>m = 1,000,000,000nm</a:t>
            </a:r>
          </a:p>
          <a:p>
            <a:pPr eaLnBrk="1" hangingPunct="1">
              <a:spcBef>
                <a:spcPct val="50000"/>
              </a:spcBef>
            </a:pPr>
            <a:r>
              <a:rPr lang="pt-BR" sz="1200" dirty="0">
                <a:latin typeface="Comic Sans MS" pitchFamily="66" charset="0"/>
              </a:rPr>
              <a:t>1mm = 1000 </a:t>
            </a:r>
            <a:r>
              <a:rPr lang="en-US" sz="1200" dirty="0">
                <a:latin typeface="Comic Sans MS" pitchFamily="66" charset="0"/>
              </a:rPr>
              <a:t>µ</a:t>
            </a:r>
            <a:r>
              <a:rPr lang="pt-BR" sz="1200" dirty="0">
                <a:latin typeface="Comic Sans MS" pitchFamily="66" charset="0"/>
              </a:rPr>
              <a:t>m = 1000000nm</a:t>
            </a:r>
          </a:p>
          <a:p>
            <a:pPr eaLnBrk="1" hangingPunct="1">
              <a:spcBef>
                <a:spcPct val="50000"/>
              </a:spcBef>
            </a:pPr>
            <a:r>
              <a:rPr lang="pt-BR" sz="1200" dirty="0">
                <a:latin typeface="Comic Sans MS" pitchFamily="66" charset="0"/>
              </a:rPr>
              <a:t>1 </a:t>
            </a:r>
            <a:r>
              <a:rPr lang="en-US" sz="1200" dirty="0">
                <a:latin typeface="Comic Sans MS" pitchFamily="66" charset="0"/>
              </a:rPr>
              <a:t>µ</a:t>
            </a:r>
            <a:r>
              <a:rPr lang="pt-BR" sz="1200" dirty="0">
                <a:latin typeface="Comic Sans MS" pitchFamily="66" charset="0"/>
              </a:rPr>
              <a:t>m = 1000nm</a:t>
            </a:r>
          </a:p>
          <a:p>
            <a:pPr eaLnBrk="1" hangingPunct="1">
              <a:spcBef>
                <a:spcPct val="50000"/>
              </a:spcBef>
            </a:pPr>
            <a:endParaRPr lang="pt-BR" sz="1200" dirty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</a:pP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25693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953000" y="2286000"/>
            <a:ext cx="3962400" cy="38401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1800" b="1" dirty="0" smtClean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sz="1800" b="1" dirty="0" smtClean="0">
                <a:latin typeface="Comic Sans MS" pitchFamily="66" charset="0"/>
              </a:rPr>
              <a:t>: What do ribosomes do?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en-US" sz="1800" i="1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en-US" sz="1800" b="1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1800" b="1" dirty="0" smtClean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sz="1800" b="1" dirty="0" smtClean="0">
                <a:latin typeface="Comic Sans MS" pitchFamily="66" charset="0"/>
              </a:rPr>
              <a:t>: What are they made of?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800" i="1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n-US" sz="1800" i="1" dirty="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1800" dirty="0" smtClean="0">
                <a:latin typeface="Comic Sans MS" pitchFamily="66" charset="0"/>
              </a:rPr>
              <a:t>Can be found alone in the cytoplasm, in groups called </a:t>
            </a:r>
            <a:r>
              <a:rPr lang="en-US" sz="1800" b="1" dirty="0" smtClean="0">
                <a:latin typeface="Comic Sans MS" pitchFamily="66" charset="0"/>
              </a:rPr>
              <a:t>polyribosomes,</a:t>
            </a:r>
            <a:r>
              <a:rPr lang="en-US" sz="1800" dirty="0" smtClean="0">
                <a:latin typeface="Comic Sans MS" pitchFamily="66" charset="0"/>
              </a:rPr>
              <a:t> or attached to the </a:t>
            </a:r>
            <a:r>
              <a:rPr lang="en-US" sz="1800" dirty="0" smtClean="0">
                <a:solidFill>
                  <a:schemeClr val="tx2"/>
                </a:solidFill>
                <a:latin typeface="Comic Sans MS" pitchFamily="66" charset="0"/>
              </a:rPr>
              <a:t>endoplasmic reticulum.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en-US" sz="1800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Ø"/>
            </a:pPr>
            <a:endParaRPr lang="en-US" sz="18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Ø"/>
            </a:pPr>
            <a:r>
              <a:rPr lang="en-US" sz="1800" b="1" dirty="0" smtClean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sz="1800" b="1" dirty="0" smtClean="0">
                <a:latin typeface="Comic Sans MS" pitchFamily="66" charset="0"/>
              </a:rPr>
              <a:t>:</a:t>
            </a:r>
            <a:r>
              <a:rPr lang="en-US" sz="1800" b="1" dirty="0" smtClean="0">
                <a:solidFill>
                  <a:srgbClr val="3333CC"/>
                </a:solidFill>
                <a:latin typeface="Comic Sans MS" pitchFamily="66" charset="0"/>
              </a:rPr>
              <a:t> </a:t>
            </a:r>
            <a:r>
              <a:rPr lang="en-US" sz="1800" b="1" dirty="0" smtClean="0">
                <a:latin typeface="Comic Sans MS" pitchFamily="66" charset="0"/>
              </a:rPr>
              <a:t>Eukaryotes? Prokaryotes? Both?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sz="2000" dirty="0" smtClean="0">
              <a:latin typeface="Comic Sans MS" pitchFamily="66" charset="0"/>
            </a:endParaRPr>
          </a:p>
        </p:txBody>
      </p:sp>
      <p:pic>
        <p:nvPicPr>
          <p:cNvPr id="11268" name="Picture 5" descr="Ribosome_shape-Vossman_Wik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8600"/>
            <a:ext cx="366553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457200"/>
            <a:ext cx="38862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TextBox 8"/>
          <p:cNvSpPr txBox="1">
            <a:spLocks noChangeArrowheads="1"/>
          </p:cNvSpPr>
          <p:nvPr/>
        </p:nvSpPr>
        <p:spPr bwMode="auto">
          <a:xfrm>
            <a:off x="1295400" y="1599962"/>
            <a:ext cx="2362200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000" b="1" i="0" dirty="0">
                <a:latin typeface="Comic Sans MS" pitchFamily="66" charset="0"/>
                <a:hlinkClick r:id="rId5"/>
              </a:rPr>
              <a:t>Click here</a:t>
            </a:r>
            <a:r>
              <a:rPr lang="en-US" sz="2000" i="0" dirty="0">
                <a:latin typeface="Comic Sans MS" pitchFamily="66" charset="0"/>
              </a:rPr>
              <a:t> for animation of ribosome building a protein.</a:t>
            </a:r>
          </a:p>
          <a:p>
            <a:pPr algn="ctr" eaLnBrk="1" hangingPunct="1"/>
            <a:endParaRPr lang="en-US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81000" y="228600"/>
            <a:ext cx="38100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3200" b="1" i="0" kern="0" smtClean="0">
                <a:solidFill>
                  <a:srgbClr val="CC0000"/>
                </a:solidFill>
                <a:latin typeface="Comic Sans MS" pitchFamily="66" charset="0"/>
              </a:rPr>
              <a:t>Ribosomes</a:t>
            </a:r>
            <a:endParaRPr lang="en-US" sz="3200" b="1" i="0" kern="0" dirty="0" smtClean="0">
              <a:solidFill>
                <a:srgbClr val="CC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74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1431925" y="188913"/>
            <a:ext cx="5349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i="0"/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238125" y="188913"/>
            <a:ext cx="754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i="0" dirty="0">
                <a:solidFill>
                  <a:schemeClr val="folHlink"/>
                </a:solidFill>
                <a:latin typeface="Comic Sans MS" pitchFamily="66" charset="0"/>
              </a:rPr>
              <a:t>Membrane-bound Organelles</a:t>
            </a:r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319087" y="1295400"/>
            <a:ext cx="3124200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eaLnBrk="1" hangingPunct="1">
              <a:buFont typeface="Wingdings" pitchFamily="2" charset="2"/>
              <a:buChar char="Ø"/>
              <a:defRPr/>
            </a:pPr>
            <a:r>
              <a:rPr lang="en-US" sz="2000" i="0" dirty="0" smtClean="0">
                <a:latin typeface="Comic Sans MS" pitchFamily="66" charset="0"/>
              </a:rPr>
              <a:t> </a:t>
            </a:r>
            <a:r>
              <a:rPr lang="en-US" sz="2000" i="0" dirty="0" smtClean="0">
                <a:latin typeface="Comic Sans MS" pitchFamily="66" charset="0"/>
                <a:hlinkClick r:id="rId3"/>
              </a:rPr>
              <a:t>Eukaryotic cells</a:t>
            </a:r>
            <a:r>
              <a:rPr lang="en-US" sz="2000" i="0" dirty="0" smtClean="0">
                <a:latin typeface="Comic Sans MS" pitchFamily="66" charset="0"/>
              </a:rPr>
              <a:t> have many </a:t>
            </a:r>
            <a:r>
              <a:rPr lang="en-US" sz="2000" b="1" i="0" dirty="0" smtClean="0">
                <a:latin typeface="Comic Sans MS" pitchFamily="66" charset="0"/>
              </a:rPr>
              <a:t>organelles.</a:t>
            </a:r>
          </a:p>
          <a:p>
            <a:pPr marL="285750" indent="-285750" eaLnBrk="1" hangingPunct="1">
              <a:buFont typeface="Wingdings" pitchFamily="2" charset="2"/>
              <a:buChar char="Ø"/>
              <a:defRPr/>
            </a:pPr>
            <a:endParaRPr lang="en-US" sz="2000" i="0" dirty="0" smtClean="0">
              <a:latin typeface="Comic Sans MS" pitchFamily="66" charset="0"/>
            </a:endParaRPr>
          </a:p>
          <a:p>
            <a:pPr marL="285750" indent="-285750" eaLnBrk="1" hangingPunct="1">
              <a:buFont typeface="Wingdings" pitchFamily="2" charset="2"/>
              <a:buChar char="Ø"/>
              <a:defRPr/>
            </a:pPr>
            <a:endParaRPr lang="en-US" sz="2000" i="0" dirty="0" smtClean="0">
              <a:latin typeface="Comic Sans MS" pitchFamily="66" charset="0"/>
            </a:endParaRPr>
          </a:p>
          <a:p>
            <a:pPr marL="285750" indent="-285750" eaLnBrk="1" hangingPunct="1">
              <a:buFont typeface="Wingdings" pitchFamily="2" charset="2"/>
              <a:buChar char="Ø"/>
              <a:defRPr/>
            </a:pPr>
            <a:r>
              <a:rPr lang="en-US" sz="2000" i="0" dirty="0" smtClean="0">
                <a:latin typeface="Comic Sans MS" pitchFamily="66" charset="0"/>
              </a:rPr>
              <a:t> Prokaryotes only have ribosomes, which are not bound by a membrane.</a:t>
            </a:r>
            <a:endParaRPr lang="en-US" sz="2400" i="0" dirty="0" smtClean="0">
              <a:latin typeface="Comic Sans MS" pitchFamily="66" charset="0"/>
            </a:endParaRPr>
          </a:p>
          <a:p>
            <a:pPr marL="342900" indent="-342900" eaLnBrk="1" hangingPunct="1">
              <a:buFont typeface="Wingdings" pitchFamily="2" charset="2"/>
              <a:buChar char="Ø"/>
              <a:defRPr/>
            </a:pPr>
            <a:endParaRPr lang="en-US" sz="2400" i="0" dirty="0" smtClean="0">
              <a:latin typeface="Comic Sans MS" pitchFamily="66" charset="0"/>
            </a:endParaRPr>
          </a:p>
          <a:p>
            <a:pPr marL="342900" indent="-342900" eaLnBrk="1" hangingPunct="1">
              <a:buFont typeface="Wingdings" pitchFamily="2" charset="2"/>
              <a:buChar char="Ø"/>
              <a:defRPr/>
            </a:pPr>
            <a:endParaRPr lang="en-US" sz="2400" i="0" dirty="0" smtClean="0">
              <a:latin typeface="Comic Sans MS" pitchFamily="66" charset="0"/>
            </a:endParaRPr>
          </a:p>
          <a:p>
            <a:pPr marL="285750" indent="-285750" eaLnBrk="1" hangingPunct="1">
              <a:buFont typeface="Wingdings" pitchFamily="2" charset="2"/>
              <a:buChar char="Ø"/>
              <a:defRPr/>
            </a:pPr>
            <a:r>
              <a:rPr lang="en-US" sz="2000" i="0" dirty="0" smtClean="0">
                <a:latin typeface="Comic Sans MS" pitchFamily="66" charset="0"/>
              </a:rPr>
              <a:t> Membrane-bound eukaryotic organelles </a:t>
            </a:r>
            <a:r>
              <a:rPr lang="en-US" sz="2000" b="1" i="0" dirty="0" smtClean="0">
                <a:latin typeface="Comic Sans MS" pitchFamily="66" charset="0"/>
              </a:rPr>
              <a:t>organize</a:t>
            </a:r>
            <a:r>
              <a:rPr lang="en-US" sz="2000" i="0" dirty="0" smtClean="0">
                <a:latin typeface="Comic Sans MS" pitchFamily="66" charset="0"/>
              </a:rPr>
              <a:t> functions within the cell.</a:t>
            </a:r>
          </a:p>
          <a:p>
            <a:pPr eaLnBrk="1" hangingPunct="1">
              <a:buFontTx/>
              <a:buChar char="•"/>
              <a:defRPr/>
            </a:pPr>
            <a:endParaRPr lang="en-US" sz="2400" i="0" dirty="0" smtClean="0">
              <a:latin typeface="Comic Sans MS" pitchFamily="66" charset="0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sz="2000" i="0" dirty="0" smtClean="0">
              <a:latin typeface="Comic Sans MS" pitchFamily="66" charset="0"/>
            </a:endParaRPr>
          </a:p>
        </p:txBody>
      </p:sp>
      <p:pic>
        <p:nvPicPr>
          <p:cNvPr id="12293" name="Picture 8" descr="EukaryoteAnimalCe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600" y="1295400"/>
            <a:ext cx="513715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402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57186" y="304799"/>
            <a:ext cx="8482013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600" i="0" dirty="0">
                <a:latin typeface="Comic Sans MS" pitchFamily="66" charset="0"/>
              </a:rPr>
              <a:t>System of internal membranes within </a:t>
            </a:r>
            <a:r>
              <a:rPr lang="en-US" b="1" i="0" dirty="0">
                <a:latin typeface="Comic Sans MS" pitchFamily="66" charset="0"/>
                <a:hlinkClick r:id="rId3"/>
              </a:rPr>
              <a:t>eukaryotic cells</a:t>
            </a:r>
            <a:r>
              <a:rPr lang="en-US" i="0" dirty="0">
                <a:latin typeface="Comic Sans MS" pitchFamily="66" charset="0"/>
              </a:rPr>
              <a:t> </a:t>
            </a:r>
            <a:r>
              <a:rPr lang="en-US" sz="1600" i="0" dirty="0">
                <a:latin typeface="Comic Sans MS" pitchFamily="66" charset="0"/>
              </a:rPr>
              <a:t>that divide the cell into compartments, or organelles. </a:t>
            </a:r>
          </a:p>
          <a:p>
            <a:endParaRPr lang="en-US" sz="1600" i="0" dirty="0">
              <a:latin typeface="Comic Sans MS" pitchFamily="66" charset="0"/>
            </a:endParaRPr>
          </a:p>
          <a:p>
            <a:r>
              <a:rPr lang="en-US" sz="1600" i="0" dirty="0">
                <a:latin typeface="Comic Sans MS" pitchFamily="66" charset="0"/>
              </a:rPr>
              <a:t>Transport system, for moving molecules, into, out of, and through interior of cell, as well as interactive surfaces for lipid and protein synthesis. </a:t>
            </a:r>
          </a:p>
          <a:p>
            <a:endParaRPr lang="en-US" sz="1600" i="0" dirty="0">
              <a:latin typeface="Comic Sans MS" pitchFamily="66" charset="0"/>
            </a:endParaRPr>
          </a:p>
          <a:p>
            <a:r>
              <a:rPr lang="en-US" sz="1600" i="0" dirty="0">
                <a:latin typeface="Comic Sans MS" pitchFamily="66" charset="0"/>
              </a:rPr>
              <a:t>Membranes of the </a:t>
            </a:r>
            <a:r>
              <a:rPr lang="en-US" b="1" i="0" dirty="0">
                <a:latin typeface="Comic Sans MS" pitchFamily="66" charset="0"/>
                <a:hlinkClick r:id="rId4"/>
              </a:rPr>
              <a:t>endomembrane system</a:t>
            </a:r>
            <a:r>
              <a:rPr lang="en-US" b="1" i="0" dirty="0">
                <a:latin typeface="Comic Sans MS" pitchFamily="66" charset="0"/>
              </a:rPr>
              <a:t> </a:t>
            </a:r>
            <a:r>
              <a:rPr lang="en-US" sz="1600" i="0" dirty="0">
                <a:latin typeface="Comic Sans MS" pitchFamily="66" charset="0"/>
              </a:rPr>
              <a:t>are made of a lipid bilayer, with proteins.</a:t>
            </a:r>
          </a:p>
          <a:p>
            <a:endParaRPr lang="en-US" i="0" dirty="0">
              <a:latin typeface="Comic Sans MS" pitchFamily="66" charset="0"/>
            </a:endParaRPr>
          </a:p>
          <a:p>
            <a:r>
              <a:rPr lang="en-US" sz="2000" i="0" dirty="0">
                <a:latin typeface="Comic Sans MS" pitchFamily="66" charset="0"/>
              </a:rPr>
              <a:t>The </a:t>
            </a:r>
            <a:r>
              <a:rPr lang="en-US" sz="2000" b="1" i="0" dirty="0">
                <a:solidFill>
                  <a:schemeClr val="folHlink"/>
                </a:solidFill>
                <a:latin typeface="Comic Sans MS" pitchFamily="66" charset="0"/>
              </a:rPr>
              <a:t>Endomembrane System</a:t>
            </a:r>
            <a:r>
              <a:rPr lang="en-US" sz="2000" i="0" dirty="0">
                <a:solidFill>
                  <a:schemeClr val="folHlink"/>
                </a:solidFill>
                <a:latin typeface="Comic Sans MS" pitchFamily="66" charset="0"/>
              </a:rPr>
              <a:t> </a:t>
            </a:r>
          </a:p>
          <a:p>
            <a:r>
              <a:rPr lang="en-US" sz="2000" i="0" dirty="0">
                <a:latin typeface="Comic Sans MS" pitchFamily="66" charset="0"/>
              </a:rPr>
              <a:t>consists of: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04787" y="3276600"/>
            <a:ext cx="4267200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i="0" dirty="0" smtClean="0">
                <a:latin typeface="Comic Sans MS" pitchFamily="66" charset="0"/>
              </a:rPr>
              <a:t>1.  </a:t>
            </a:r>
            <a:r>
              <a:rPr lang="en-US" sz="2000" b="1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nucleus</a:t>
            </a:r>
            <a:endParaRPr lang="en-US" sz="800" i="0" dirty="0">
              <a:latin typeface="Comic Sans MS" pitchFamily="66" charset="0"/>
            </a:endParaRPr>
          </a:p>
          <a:p>
            <a:pPr marL="342900" indent="-342900"/>
            <a:r>
              <a:rPr lang="en-US" i="0" dirty="0">
                <a:latin typeface="Comic Sans MS" pitchFamily="66" charset="0"/>
              </a:rPr>
              <a:t>2. </a:t>
            </a:r>
            <a:r>
              <a:rPr lang="en-US" sz="2000" b="1" i="0" dirty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e</a:t>
            </a:r>
            <a:r>
              <a:rPr lang="en-US" sz="2000" b="1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ndoplasmic reticulum</a:t>
            </a:r>
            <a:endParaRPr lang="en-US" sz="2000" b="1" i="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 marL="342900" indent="-342900"/>
            <a:endParaRPr lang="en-US" sz="800" i="0" dirty="0">
              <a:latin typeface="Comic Sans MS" pitchFamily="66" charset="0"/>
            </a:endParaRPr>
          </a:p>
          <a:p>
            <a:pPr marL="342900" indent="-342900"/>
            <a:r>
              <a:rPr lang="en-US" i="0" dirty="0">
                <a:latin typeface="Comic Sans MS" pitchFamily="66" charset="0"/>
              </a:rPr>
              <a:t>3. </a:t>
            </a:r>
            <a:r>
              <a:rPr lang="en-US" sz="2000" b="1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Golgi apparatus</a:t>
            </a:r>
            <a:endParaRPr lang="en-US" sz="2000" b="1" i="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 marL="342900" indent="-342900"/>
            <a:endParaRPr lang="en-US" sz="800" i="0" dirty="0">
              <a:latin typeface="Comic Sans MS" pitchFamily="66" charset="0"/>
            </a:endParaRPr>
          </a:p>
          <a:p>
            <a:pPr marL="342900" indent="-342900"/>
            <a:r>
              <a:rPr lang="en-US" i="0" dirty="0">
                <a:latin typeface="Comic Sans MS" pitchFamily="66" charset="0"/>
              </a:rPr>
              <a:t>4. </a:t>
            </a:r>
            <a:r>
              <a:rPr lang="en-US" sz="2000" b="1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vesicles</a:t>
            </a:r>
            <a:endParaRPr lang="en-US" sz="2000" b="1" i="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 marL="342900" indent="-342900"/>
            <a:endParaRPr lang="en-US" sz="800" i="0" dirty="0">
              <a:latin typeface="Comic Sans MS" pitchFamily="66" charset="0"/>
            </a:endParaRPr>
          </a:p>
          <a:p>
            <a:pPr marL="342900" indent="-342900"/>
            <a:r>
              <a:rPr lang="en-US" b="0" i="0" dirty="0">
                <a:latin typeface="Comic Sans MS" pitchFamily="66" charset="0"/>
              </a:rPr>
              <a:t>5. </a:t>
            </a:r>
            <a:r>
              <a:rPr lang="en-US" sz="2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lysosomes</a:t>
            </a:r>
            <a:endParaRPr lang="en-US" sz="2000" b="0" i="0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  <a:p>
            <a:pPr marL="342900" indent="-342900"/>
            <a:endParaRPr lang="en-US" sz="800" b="0" i="0" dirty="0">
              <a:latin typeface="Comic Sans MS" pitchFamily="66" charset="0"/>
            </a:endParaRPr>
          </a:p>
          <a:p>
            <a:pPr marL="342900" indent="-342900"/>
            <a:r>
              <a:rPr lang="en-US" b="0" i="0" dirty="0" smtClean="0">
                <a:latin typeface="Comic Sans MS" pitchFamily="66" charset="0"/>
              </a:rPr>
              <a:t>6</a:t>
            </a:r>
            <a:r>
              <a:rPr lang="en-US" sz="2000" b="0" i="0" dirty="0" smtClean="0">
                <a:latin typeface="Comic Sans MS" pitchFamily="66" charset="0"/>
              </a:rPr>
              <a:t>… </a:t>
            </a:r>
            <a:r>
              <a:rPr lang="en-US" sz="2000" b="1" i="0" dirty="0" smtClean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b="1" i="0" dirty="0" smtClean="0">
                <a:latin typeface="Comic Sans MS" pitchFamily="66" charset="0"/>
              </a:rPr>
              <a:t>: What other membranous part of the cell should also be included in this list?</a:t>
            </a:r>
            <a:endParaRPr lang="en-US" b="1" i="0" dirty="0">
              <a:latin typeface="Comic Sans MS" pitchFamily="66" charset="0"/>
            </a:endParaRPr>
          </a:p>
        </p:txBody>
      </p:sp>
      <p:pic>
        <p:nvPicPr>
          <p:cNvPr id="13316" name="Picture 4" descr="Image:Endomembrane system diagram.svg">
            <a:hlinkClick r:id="rId5"/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67200" y="2286000"/>
            <a:ext cx="4876800" cy="4133850"/>
          </a:xfrm>
        </p:spPr>
      </p:pic>
    </p:spTree>
    <p:extLst>
      <p:ext uri="{BB962C8B-B14F-4D97-AF65-F5344CB8AC3E}">
        <p14:creationId xmlns:p14="http://schemas.microsoft.com/office/powerpoint/2010/main" val="240267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28600" y="304800"/>
            <a:ext cx="56435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 i="0">
                <a:solidFill>
                  <a:schemeClr val="folHlink"/>
                </a:solidFill>
                <a:latin typeface="Comic Sans MS" pitchFamily="66" charset="0"/>
              </a:rPr>
              <a:t>Organelles</a:t>
            </a:r>
            <a:r>
              <a:rPr lang="en-US" sz="3200" b="1" i="0">
                <a:solidFill>
                  <a:schemeClr val="tx2"/>
                </a:solidFill>
                <a:latin typeface="Comic Sans MS" pitchFamily="66" charset="0"/>
              </a:rPr>
              <a:t>: Energy-Related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28600" y="1262063"/>
            <a:ext cx="3352800" cy="503060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Mitochondria </a:t>
            </a:r>
            <a:endParaRPr lang="en-US" sz="2400" b="1" i="0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1000" i="0" dirty="0">
              <a:latin typeface="Comic Sans MS" pitchFamily="66" charset="0"/>
            </a:endParaRPr>
          </a:p>
          <a:p>
            <a:pPr>
              <a:defRPr/>
            </a:pPr>
            <a:r>
              <a:rPr lang="en-US" sz="2000" b="1" i="0" dirty="0">
                <a:latin typeface="Comic Sans MS" pitchFamily="66" charset="0"/>
              </a:rPr>
              <a:t>&amp;</a:t>
            </a:r>
            <a:r>
              <a:rPr lang="en-US" sz="2000" i="0" dirty="0">
                <a:latin typeface="Comic Sans MS" pitchFamily="66" charset="0"/>
              </a:rPr>
              <a:t> </a:t>
            </a:r>
            <a:endParaRPr lang="en-US" sz="2000" i="0" dirty="0" smtClean="0">
              <a:latin typeface="Comic Sans MS" pitchFamily="66" charset="0"/>
            </a:endParaRPr>
          </a:p>
          <a:p>
            <a:pPr>
              <a:defRPr/>
            </a:pPr>
            <a:endParaRPr lang="en-US" sz="1050" i="0" dirty="0">
              <a:latin typeface="Comic Sans MS" pitchFamily="66" charset="0"/>
            </a:endParaRPr>
          </a:p>
          <a:p>
            <a:pPr>
              <a:defRPr/>
            </a:pPr>
            <a:r>
              <a:rPr lang="en-US" sz="2400" b="1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Chloroplast</a:t>
            </a:r>
            <a:endParaRPr lang="en-US" sz="2400" b="1" i="0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000" i="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i="0" dirty="0">
                <a:latin typeface="Comic Sans MS" pitchFamily="66" charset="0"/>
              </a:rPr>
              <a:t>Both organelles house energy in the form of </a:t>
            </a:r>
            <a:r>
              <a:rPr lang="en-US" i="0" dirty="0">
                <a:latin typeface="Comic Sans MS" pitchFamily="66" charset="0"/>
                <a:hlinkClick r:id="rId3"/>
              </a:rPr>
              <a:t>ATP</a:t>
            </a:r>
            <a:r>
              <a:rPr lang="en-US" i="0" dirty="0">
                <a:latin typeface="Comic Sans MS" pitchFamily="66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i="0" dirty="0">
              <a:latin typeface="Comic Sans MS" pitchFamily="66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i="0" dirty="0" smtClean="0">
                <a:latin typeface="Comic Sans MS" pitchFamily="66" charset="0"/>
              </a:rPr>
              <a:t>Both </a:t>
            </a:r>
            <a:r>
              <a:rPr lang="en-US" i="0" dirty="0">
                <a:latin typeface="Comic Sans MS" pitchFamily="66" charset="0"/>
              </a:rPr>
              <a:t>ancestrally were independent cells that formed a symbiotic relationship with other cells.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i="0" dirty="0">
              <a:latin typeface="Comic Sans MS" pitchFamily="66" charset="0"/>
            </a:endParaRPr>
          </a:p>
          <a:p>
            <a:pPr marL="285750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b="1" i="0" dirty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b="1" i="0" dirty="0">
                <a:latin typeface="Comic Sans MS" pitchFamily="66" charset="0"/>
              </a:rPr>
              <a:t>:</a:t>
            </a:r>
            <a:r>
              <a:rPr lang="en-US" b="1" i="0" dirty="0">
                <a:solidFill>
                  <a:srgbClr val="3333CC"/>
                </a:solidFill>
                <a:latin typeface="Comic Sans MS" pitchFamily="66" charset="0"/>
              </a:rPr>
              <a:t> </a:t>
            </a:r>
            <a:r>
              <a:rPr lang="en-US" b="1" i="0" dirty="0">
                <a:latin typeface="Comic Sans MS" pitchFamily="66" charset="0"/>
              </a:rPr>
              <a:t>Eukaryotes? Prokaryotes? Both?</a:t>
            </a:r>
          </a:p>
          <a:p>
            <a:pPr>
              <a:defRPr/>
            </a:pPr>
            <a:endParaRPr lang="en-US" sz="1600" i="0" dirty="0">
              <a:latin typeface="Comic Sans MS" pitchFamily="66" charset="0"/>
            </a:endParaRP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3733800" y="1600200"/>
            <a:ext cx="15240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chemeClr val="accent2"/>
                </a:solidFill>
              </a:rPr>
              <a:t>Found in nearly all eukaryotes</a:t>
            </a:r>
          </a:p>
        </p:txBody>
      </p:sp>
      <p:sp>
        <p:nvSpPr>
          <p:cNvPr id="15365" name="Text Box 7"/>
          <p:cNvSpPr txBox="1">
            <a:spLocks noChangeArrowheads="1"/>
          </p:cNvSpPr>
          <p:nvPr/>
        </p:nvSpPr>
        <p:spPr bwMode="auto">
          <a:xfrm>
            <a:off x="3814762" y="4357687"/>
            <a:ext cx="12192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rgbClr val="006600"/>
                </a:solidFill>
              </a:rPr>
              <a:t>Found in plants &amp; algae &amp; some microbes</a:t>
            </a:r>
          </a:p>
        </p:txBody>
      </p:sp>
      <p:sp>
        <p:nvSpPr>
          <p:cNvPr id="15366" name="Line 8"/>
          <p:cNvSpPr>
            <a:spLocks noChangeShapeType="1"/>
          </p:cNvSpPr>
          <p:nvPr/>
        </p:nvSpPr>
        <p:spPr bwMode="auto">
          <a:xfrm>
            <a:off x="4876800" y="2057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7" name="Line 9"/>
          <p:cNvSpPr>
            <a:spLocks noChangeShapeType="1"/>
          </p:cNvSpPr>
          <p:nvPr/>
        </p:nvSpPr>
        <p:spPr bwMode="auto">
          <a:xfrm>
            <a:off x="4805362" y="5195887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8" name="Picture 14" descr="Chloroplast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0" y="3833813"/>
            <a:ext cx="3505200" cy="2490787"/>
          </a:xfrm>
          <a:noFill/>
        </p:spPr>
      </p:pic>
      <p:pic>
        <p:nvPicPr>
          <p:cNvPr id="15371" name="Picture 12" descr="C:\Users\Tami\Desktop\Picture1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1171575"/>
            <a:ext cx="3592513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893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EukaryoteAnimalCe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7620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5715000" cy="639763"/>
          </a:xfrm>
        </p:spPr>
        <p:txBody>
          <a:bodyPr/>
          <a:lstStyle/>
          <a:p>
            <a:pPr algn="l" eaLnBrk="1" hangingPunct="1"/>
            <a:r>
              <a:rPr lang="en-US" altLang="en-US" sz="4000" b="1" dirty="0" smtClean="0">
                <a:latin typeface="Comic Sans MS" pitchFamily="66" charset="0"/>
                <a:hlinkClick r:id="rId4"/>
              </a:rPr>
              <a:t>Animal Cell</a:t>
            </a:r>
            <a:r>
              <a:rPr lang="en-US" altLang="en-US" sz="4000" b="1" dirty="0" smtClean="0">
                <a:latin typeface="Comic Sans MS" pitchFamily="66" charset="0"/>
              </a:rPr>
              <a:t> </a:t>
            </a:r>
            <a:r>
              <a:rPr lang="en-US" altLang="en-US" sz="2800" i="1" dirty="0" smtClean="0">
                <a:latin typeface="Comic Sans MS" pitchFamily="66" charset="0"/>
              </a:rPr>
              <a:t>(Eukaryote)</a:t>
            </a:r>
          </a:p>
        </p:txBody>
      </p:sp>
    </p:spTree>
    <p:extLst>
      <p:ext uri="{BB962C8B-B14F-4D97-AF65-F5344CB8AC3E}">
        <p14:creationId xmlns:p14="http://schemas.microsoft.com/office/powerpoint/2010/main" val="136551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5867400" cy="639763"/>
          </a:xfrm>
        </p:spPr>
        <p:txBody>
          <a:bodyPr/>
          <a:lstStyle/>
          <a:p>
            <a:pPr algn="l" eaLnBrk="1" hangingPunct="1"/>
            <a:r>
              <a:rPr lang="en-US" altLang="en-US" sz="4000" b="1" dirty="0" smtClean="0">
                <a:latin typeface="Comic Sans MS" pitchFamily="66" charset="0"/>
                <a:hlinkClick r:id="rId3"/>
              </a:rPr>
              <a:t>Plant Cell</a:t>
            </a:r>
            <a:r>
              <a:rPr lang="en-US" altLang="en-US" sz="4000" b="1" dirty="0" smtClean="0">
                <a:latin typeface="Comic Sans MS" pitchFamily="66" charset="0"/>
              </a:rPr>
              <a:t> </a:t>
            </a:r>
            <a:r>
              <a:rPr lang="en-US" altLang="en-US" sz="2800" i="1" dirty="0" smtClean="0">
                <a:latin typeface="Comic Sans MS" pitchFamily="66" charset="0"/>
              </a:rPr>
              <a:t>(Eukaryote)</a:t>
            </a:r>
          </a:p>
        </p:txBody>
      </p:sp>
      <p:pic>
        <p:nvPicPr>
          <p:cNvPr id="30723" name="Picture 4" descr="PlantCell Diagram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1143000"/>
            <a:ext cx="8382000" cy="5475288"/>
          </a:xfrm>
          <a:noFill/>
        </p:spPr>
      </p:pic>
      <p:sp>
        <p:nvSpPr>
          <p:cNvPr id="6" name="TextBox 5"/>
          <p:cNvSpPr txBox="1"/>
          <p:nvPr/>
        </p:nvSpPr>
        <p:spPr>
          <a:xfrm>
            <a:off x="5562600" y="228600"/>
            <a:ext cx="3352800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 smtClean="0">
                <a:solidFill>
                  <a:srgbClr val="C64F00"/>
                </a:solidFill>
                <a:latin typeface="Comic Sans MS" pitchFamily="66" charset="0"/>
              </a:rPr>
              <a:t>VIDEO</a:t>
            </a:r>
            <a:r>
              <a:rPr lang="en-US" dirty="0" smtClean="0">
                <a:latin typeface="Comic Sans MS" pitchFamily="66" charset="0"/>
              </a:rPr>
              <a:t>:</a:t>
            </a:r>
            <a:r>
              <a:rPr lang="en-US" i="0" dirty="0" smtClean="0">
                <a:latin typeface="Comic Sans MS" pitchFamily="66" charset="0"/>
              </a:rPr>
              <a:t> </a:t>
            </a:r>
            <a:endParaRPr lang="en-US" i="0" dirty="0">
              <a:latin typeface="Comic Sans MS" pitchFamily="66" charset="0"/>
            </a:endParaRPr>
          </a:p>
          <a:p>
            <a:pPr algn="ctr">
              <a:defRPr/>
            </a:pPr>
            <a:r>
              <a:rPr lang="en-US" b="1" i="0" dirty="0" smtClean="0">
                <a:latin typeface="Comic Sans MS" pitchFamily="66" charset="0"/>
                <a:hlinkClick r:id="rId5"/>
              </a:rPr>
              <a:t>Plant </a:t>
            </a:r>
            <a:r>
              <a:rPr lang="en-US" dirty="0" smtClean="0">
                <a:latin typeface="Comic Sans MS" pitchFamily="66" charset="0"/>
                <a:hlinkClick r:id="rId5"/>
              </a:rPr>
              <a:t>Cells</a:t>
            </a:r>
            <a:endParaRPr lang="en-US" dirty="0" smtClean="0">
              <a:latin typeface="Comic Sans MS" pitchFamily="66" charset="0"/>
            </a:endParaRPr>
          </a:p>
          <a:p>
            <a:pPr algn="ctr">
              <a:defRPr/>
            </a:pP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sz="1200" b="0" dirty="0" smtClean="0">
                <a:latin typeface="Comic Sans MS" pitchFamily="66" charset="0"/>
              </a:rPr>
              <a:t>from Crash Course Biology</a:t>
            </a:r>
            <a:endParaRPr lang="en-US" sz="1200" b="0" i="0" dirty="0">
              <a:latin typeface="Comic Sans MS" pitchFamily="66" charset="0"/>
            </a:endParaRPr>
          </a:p>
          <a:p>
            <a:pPr algn="ctr">
              <a:defRPr/>
            </a:pPr>
            <a:endParaRPr lang="en-US" sz="1000" b="0" dirty="0"/>
          </a:p>
        </p:txBody>
      </p:sp>
    </p:spTree>
    <p:extLst>
      <p:ext uri="{BB962C8B-B14F-4D97-AF65-F5344CB8AC3E}">
        <p14:creationId xmlns:p14="http://schemas.microsoft.com/office/powerpoint/2010/main" val="416397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924800" cy="868363"/>
          </a:xfrm>
        </p:spPr>
        <p:txBody>
          <a:bodyPr/>
          <a:lstStyle/>
          <a:p>
            <a:pPr algn="l" eaLnBrk="1" hangingPunct="1"/>
            <a:r>
              <a:rPr lang="en-US" sz="4000" b="1" dirty="0" smtClean="0">
                <a:latin typeface="Comic Sans MS" pitchFamily="66" charset="0"/>
              </a:rPr>
              <a:t>Prokaryotes</a:t>
            </a:r>
            <a:r>
              <a:rPr lang="en-US" sz="3600" b="1" dirty="0" smtClean="0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143000"/>
            <a:ext cx="5486400" cy="5029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000" i="1" dirty="0" smtClean="0">
                <a:latin typeface="Comic Sans MS" pitchFamily="66" charset="0"/>
              </a:rPr>
              <a:t>Tell me about </a:t>
            </a:r>
            <a:r>
              <a:rPr lang="en-US" sz="2000" i="1" dirty="0" smtClean="0">
                <a:latin typeface="Comic Sans MS" pitchFamily="66" charset="0"/>
                <a:hlinkClick r:id="rId3"/>
              </a:rPr>
              <a:t>Prokaryotes</a:t>
            </a:r>
            <a:r>
              <a:rPr lang="en-US" sz="2000" dirty="0" smtClean="0">
                <a:latin typeface="Comic Sans MS" pitchFamily="66" charset="0"/>
              </a:rPr>
              <a:t>…</a:t>
            </a:r>
            <a:endParaRPr lang="en-US" sz="2400" b="1" dirty="0" smtClean="0"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endParaRPr lang="en-US" sz="2400" b="1" dirty="0" smtClean="0">
              <a:latin typeface="Comic Sans MS" pitchFamily="66" charset="0"/>
            </a:endParaRPr>
          </a:p>
        </p:txBody>
      </p:sp>
      <p:pic>
        <p:nvPicPr>
          <p:cNvPr id="6148" name="Picture 4" descr="BinaryFission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1200" y="675620"/>
            <a:ext cx="3057525" cy="2667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791200" y="152400"/>
            <a:ext cx="3048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b="1" dirty="0" smtClean="0">
                <a:solidFill>
                  <a:srgbClr val="1E9231"/>
                </a:solidFill>
                <a:latin typeface="Comic Sans MS" pitchFamily="66" charset="0"/>
              </a:rPr>
              <a:t>Binary Fission</a:t>
            </a:r>
            <a:endParaRPr lang="en-US" sz="2800" b="1" dirty="0">
              <a:solidFill>
                <a:srgbClr val="1E9231"/>
              </a:solidFill>
              <a:latin typeface="Comic Sans MS" pitchFamily="66" charset="0"/>
            </a:endParaRPr>
          </a:p>
        </p:txBody>
      </p:sp>
      <p:pic>
        <p:nvPicPr>
          <p:cNvPr id="6150" name="Picture 6" descr="Prokaryote_cell_Ruiz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752600"/>
            <a:ext cx="5029200" cy="4419599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35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hylogeneticTreeNASA_EricGaba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533400"/>
            <a:ext cx="8153400" cy="5791200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5" name="Text Box 16"/>
          <p:cNvSpPr txBox="1">
            <a:spLocks noChangeArrowheads="1"/>
          </p:cNvSpPr>
          <p:nvPr/>
        </p:nvSpPr>
        <p:spPr bwMode="auto">
          <a:xfrm>
            <a:off x="2919412" y="1167984"/>
            <a:ext cx="142398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600" dirty="0">
                <a:latin typeface="Comic Sans MS" pitchFamily="66" charset="0"/>
                <a:hlinkClick r:id="rId4"/>
              </a:rPr>
              <a:t>Prokaryotes</a:t>
            </a:r>
            <a:endParaRPr lang="en-US" altLang="en-US" sz="1600" dirty="0">
              <a:latin typeface="Comic Sans MS" pitchFamily="66" charset="0"/>
            </a:endParaRPr>
          </a:p>
        </p:txBody>
      </p:sp>
      <p:sp>
        <p:nvSpPr>
          <p:cNvPr id="5126" name="Text Box 17"/>
          <p:cNvSpPr txBox="1">
            <a:spLocks noChangeArrowheads="1"/>
          </p:cNvSpPr>
          <p:nvPr/>
        </p:nvSpPr>
        <p:spPr bwMode="auto">
          <a:xfrm>
            <a:off x="7429500" y="1198563"/>
            <a:ext cx="12954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1600" dirty="0">
                <a:latin typeface="Comic Sans MS" pitchFamily="66" charset="0"/>
                <a:hlinkClick r:id="rId5"/>
              </a:rPr>
              <a:t>Eukaryotes</a:t>
            </a:r>
            <a:endParaRPr lang="en-US" altLang="en-US" sz="1600" dirty="0">
              <a:latin typeface="Comic Sans MS" pitchFamily="66" charset="0"/>
            </a:endParaRPr>
          </a:p>
        </p:txBody>
      </p:sp>
      <p:sp>
        <p:nvSpPr>
          <p:cNvPr id="5127" name="Line 18"/>
          <p:cNvSpPr>
            <a:spLocks noChangeShapeType="1"/>
          </p:cNvSpPr>
          <p:nvPr/>
        </p:nvSpPr>
        <p:spPr bwMode="auto">
          <a:xfrm>
            <a:off x="4295064" y="1438275"/>
            <a:ext cx="381000" cy="227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Line 19"/>
          <p:cNvSpPr>
            <a:spLocks noChangeShapeType="1"/>
          </p:cNvSpPr>
          <p:nvPr/>
        </p:nvSpPr>
        <p:spPr bwMode="auto">
          <a:xfrm flipH="1">
            <a:off x="2633663" y="1481138"/>
            <a:ext cx="285750" cy="190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Line 20"/>
          <p:cNvSpPr>
            <a:spLocks noChangeShapeType="1"/>
          </p:cNvSpPr>
          <p:nvPr/>
        </p:nvSpPr>
        <p:spPr bwMode="auto">
          <a:xfrm flipH="1">
            <a:off x="7116170" y="1456531"/>
            <a:ext cx="304800" cy="190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21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7543800" cy="563563"/>
          </a:xfrm>
        </p:spPr>
        <p:txBody>
          <a:bodyPr/>
          <a:lstStyle/>
          <a:p>
            <a:pPr algn="l" eaLnBrk="1" hangingPunct="1"/>
            <a:r>
              <a:rPr lang="en-US" sz="2800" b="1" smtClean="0"/>
              <a:t>  </a:t>
            </a:r>
            <a:r>
              <a:rPr lang="en-US" sz="3200" b="1" smtClean="0">
                <a:latin typeface="Comic Sans MS" pitchFamily="66" charset="0"/>
              </a:rPr>
              <a:t>Prokaryote Genetics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3967" y="914400"/>
            <a:ext cx="5051425" cy="5943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Nucleoid</a:t>
            </a:r>
          </a:p>
          <a:p>
            <a:pPr eaLnBrk="1" hangingPunct="1">
              <a:lnSpc>
                <a:spcPct val="80000"/>
              </a:lnSpc>
            </a:pPr>
            <a:endParaRPr lang="en-US" sz="1400" b="1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 smtClean="0">
                <a:latin typeface="Comic Sans MS" pitchFamily="66" charset="0"/>
              </a:rPr>
              <a:t>Region of cytoplasm where prokaryote’s </a:t>
            </a:r>
            <a:r>
              <a:rPr lang="en-US" sz="1400" b="1" dirty="0" smtClean="0">
                <a:latin typeface="Comic Sans MS" pitchFamily="66" charset="0"/>
              </a:rPr>
              <a:t>genome </a:t>
            </a:r>
            <a:r>
              <a:rPr lang="en-US" sz="1400" dirty="0" smtClean="0">
                <a:latin typeface="Comic Sans MS" pitchFamily="66" charset="0"/>
              </a:rPr>
              <a:t>(</a:t>
            </a:r>
            <a:r>
              <a:rPr lang="en-US" sz="1400" dirty="0" smtClean="0">
                <a:latin typeface="Comic Sans MS" pitchFamily="66" charset="0"/>
                <a:hlinkClick r:id="rId3"/>
              </a:rPr>
              <a:t>DNA</a:t>
            </a:r>
            <a:r>
              <a:rPr lang="en-US" sz="1400" dirty="0" smtClean="0">
                <a:latin typeface="Comic Sans MS" pitchFamily="66" charset="0"/>
              </a:rPr>
              <a:t>) is located.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en-US" sz="10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1400" dirty="0" smtClean="0">
                <a:latin typeface="Comic Sans MS" pitchFamily="66" charset="0"/>
              </a:rPr>
              <a:t>Usually a  singular, circular chromosome.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4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Plasmid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Small </a:t>
            </a:r>
            <a:r>
              <a:rPr lang="en-US" sz="1600" dirty="0" smtClean="0">
                <a:latin typeface="Comic Sans MS" pitchFamily="66" charset="0"/>
              </a:rPr>
              <a:t>extra piece of chromosome/genetic material.</a:t>
            </a:r>
          </a:p>
          <a:p>
            <a:pPr eaLnBrk="1" hangingPunct="1">
              <a:lnSpc>
                <a:spcPct val="80000"/>
              </a:lnSpc>
            </a:pPr>
            <a:endParaRPr lang="en-US" sz="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5 - 100 genes</a:t>
            </a:r>
          </a:p>
          <a:p>
            <a:pPr eaLnBrk="1" hangingPunct="1">
              <a:lnSpc>
                <a:spcPct val="80000"/>
              </a:lnSpc>
            </a:pPr>
            <a:endParaRPr lang="en-US" sz="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Not critical to everyday functions.</a:t>
            </a:r>
          </a:p>
          <a:p>
            <a:pPr eaLnBrk="1" hangingPunct="1">
              <a:lnSpc>
                <a:spcPct val="80000"/>
              </a:lnSpc>
            </a:pPr>
            <a:endParaRPr lang="en-US" sz="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Can provide genetic information to promote: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latin typeface="Comic Sans MS" pitchFamily="66" charset="0"/>
              </a:rPr>
              <a:t>		- </a:t>
            </a:r>
            <a:r>
              <a:rPr lang="en-US" sz="1400" b="1" dirty="0" smtClean="0">
                <a:latin typeface="Comic Sans MS" pitchFamily="66" charset="0"/>
              </a:rPr>
              <a:t>Antibiotic resistance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400" dirty="0" smtClean="0">
                <a:latin typeface="Comic Sans MS" pitchFamily="66" charset="0"/>
              </a:rPr>
              <a:t>		- </a:t>
            </a:r>
            <a:r>
              <a:rPr lang="en-US" sz="1400" b="1" dirty="0" smtClean="0">
                <a:latin typeface="Comic Sans MS" pitchFamily="66" charset="0"/>
              </a:rPr>
              <a:t>Virulence factors</a:t>
            </a:r>
            <a:r>
              <a:rPr lang="en-US" sz="1600" b="1" dirty="0" smtClean="0">
                <a:latin typeface="Comic Sans MS" pitchFamily="66" charset="0"/>
              </a:rPr>
              <a:t> </a:t>
            </a:r>
            <a:r>
              <a:rPr lang="en-US" sz="1050" i="1" dirty="0" smtClean="0">
                <a:latin typeface="Comic Sans MS" pitchFamily="66" charset="0"/>
              </a:rPr>
              <a:t>(</a:t>
            </a:r>
            <a:r>
              <a:rPr lang="en-US" sz="1400" i="1" dirty="0" smtClean="0">
                <a:latin typeface="Comic Sans MS" pitchFamily="66" charset="0"/>
              </a:rPr>
              <a:t>molecules produced by pathogen that specifically influence 	host's function to allow the pathogen to thrive)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050" i="1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>
                <a:latin typeface="Comic Sans MS" pitchFamily="66" charset="0"/>
              </a:rPr>
              <a:t>  		- </a:t>
            </a:r>
            <a:r>
              <a:rPr lang="en-US" sz="1400" b="1" dirty="0" smtClean="0">
                <a:latin typeface="Comic Sans MS" pitchFamily="66" charset="0"/>
              </a:rPr>
              <a:t>Promote </a:t>
            </a:r>
            <a:r>
              <a:rPr lang="en-US" sz="1400" b="1" dirty="0" smtClean="0">
                <a:latin typeface="Comic Sans MS" pitchFamily="66" charset="0"/>
                <a:hlinkClick r:id="rId4"/>
              </a:rPr>
              <a:t>conjugation</a:t>
            </a:r>
            <a:r>
              <a:rPr lang="en-US" sz="1400" b="1" dirty="0" smtClean="0">
                <a:latin typeface="Comic Sans MS" pitchFamily="66" charset="0"/>
              </a:rPr>
              <a:t> </a:t>
            </a:r>
            <a:r>
              <a:rPr lang="en-US" sz="1400" i="1" dirty="0" smtClean="0">
                <a:latin typeface="Comic Sans MS" pitchFamily="66" charset="0"/>
              </a:rPr>
              <a:t>(</a:t>
            </a:r>
            <a:r>
              <a:rPr lang="en-US" sz="1400" i="1" dirty="0" smtClean="0">
                <a:latin typeface="Comic Sans MS" pitchFamily="66" charset="0"/>
              </a:rPr>
              <a:t>transfer of genetic material between bacteria through cell-	to-cell contact</a:t>
            </a:r>
            <a:r>
              <a:rPr lang="en-US" sz="1400" i="1" dirty="0" smtClean="0">
                <a:latin typeface="Comic Sans MS" pitchFamily="66" charset="0"/>
              </a:rPr>
              <a:t>)</a:t>
            </a:r>
            <a:endParaRPr lang="en-US" sz="1400" i="1" dirty="0" smtClean="0">
              <a:latin typeface="Comic Sans MS" pitchFamily="66" charset="0"/>
            </a:endParaRPr>
          </a:p>
        </p:txBody>
      </p:sp>
      <p:pic>
        <p:nvPicPr>
          <p:cNvPr id="7172" name="Picture 4" descr="Prokaryote_cell_Ruiz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62600" y="0"/>
            <a:ext cx="3276600" cy="25146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3" name="Picture 5" descr="Conjugation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03825" y="2806700"/>
            <a:ext cx="3711575" cy="35179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895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7772400" cy="609600"/>
          </a:xfrm>
        </p:spPr>
        <p:txBody>
          <a:bodyPr/>
          <a:lstStyle/>
          <a:p>
            <a:pPr algn="l" eaLnBrk="1" hangingPunct="1"/>
            <a:r>
              <a:rPr lang="en-US" sz="3600" b="1" smtClean="0">
                <a:latin typeface="Comic Sans MS" pitchFamily="66" charset="0"/>
              </a:rPr>
              <a:t>Prokaryotes</a:t>
            </a:r>
            <a:r>
              <a:rPr lang="en-US" smtClean="0"/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170709"/>
            <a:ext cx="3962400" cy="5334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Cytoplasm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b="1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Also known as proto-</a:t>
            </a:r>
            <a:r>
              <a:rPr lang="en-US" sz="1600" dirty="0" err="1" smtClean="0">
                <a:latin typeface="Comic Sans MS" pitchFamily="66" charset="0"/>
              </a:rPr>
              <a:t>plasm</a:t>
            </a:r>
            <a:r>
              <a:rPr lang="en-US" sz="1600" dirty="0" smtClean="0">
                <a:latin typeface="Comic Sans MS" pitchFamily="66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en-US" sz="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Gel-like matrix of water, </a:t>
            </a:r>
            <a:r>
              <a:rPr lang="en-US" sz="1600" dirty="0" smtClean="0">
                <a:latin typeface="Comic Sans MS" pitchFamily="66" charset="0"/>
                <a:hlinkClick r:id="rId3"/>
              </a:rPr>
              <a:t>enzymes</a:t>
            </a:r>
            <a:r>
              <a:rPr lang="en-US" sz="1600" dirty="0" smtClean="0">
                <a:latin typeface="Comic Sans MS" pitchFamily="66" charset="0"/>
              </a:rPr>
              <a:t>, nutrients, wastes, and gases and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latin typeface="Comic Sans MS" pitchFamily="66" charset="0"/>
              </a:rPr>
              <a:t>	contains cell structures.</a:t>
            </a:r>
          </a:p>
          <a:p>
            <a:pPr eaLnBrk="1" hangingPunct="1">
              <a:lnSpc>
                <a:spcPct val="80000"/>
              </a:lnSpc>
            </a:pPr>
            <a:endParaRPr lang="en-US" sz="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Location of growth, metabolism, and </a:t>
            </a:r>
            <a:r>
              <a:rPr lang="en-US" sz="1600" dirty="0" smtClean="0">
                <a:latin typeface="Comic Sans MS" pitchFamily="66" charset="0"/>
                <a:hlinkClick r:id="rId4"/>
              </a:rPr>
              <a:t>replication</a:t>
            </a:r>
            <a:r>
              <a:rPr lang="en-US" sz="1600" dirty="0" smtClean="0">
                <a:latin typeface="Comic Sans MS" pitchFamily="66" charset="0"/>
              </a:rPr>
              <a:t>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Granules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b="1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Bacteria’s way of storing nutrients.</a:t>
            </a:r>
          </a:p>
          <a:p>
            <a:pPr eaLnBrk="1" hangingPunct="1">
              <a:lnSpc>
                <a:spcPct val="80000"/>
              </a:lnSpc>
            </a:pPr>
            <a:endParaRPr lang="en-US" sz="16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endParaRPr lang="en-US" sz="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600" dirty="0" smtClean="0">
                <a:latin typeface="Comic Sans MS" pitchFamily="66" charset="0"/>
              </a:rPr>
              <a:t>Staining of some granules aids in identification.</a:t>
            </a:r>
            <a:endParaRPr lang="en-US" sz="1600" dirty="0" smtClean="0"/>
          </a:p>
        </p:txBody>
      </p:sp>
      <p:pic>
        <p:nvPicPr>
          <p:cNvPr id="8196" name="Picture 4" descr="UnknownMicrobe.gif (32607 bytes)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4648200"/>
            <a:ext cx="4057650" cy="157321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7" name="Picture 5" descr="Prokaryote_cell_Ruiz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91000" y="228600"/>
            <a:ext cx="4743450" cy="399891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097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algn="l" eaLnBrk="1" hangingPunct="1"/>
            <a:r>
              <a:rPr lang="en-US" sz="3600" b="1" smtClean="0">
                <a:latin typeface="Comic Sans MS" pitchFamily="66" charset="0"/>
              </a:rPr>
              <a:t>Prokaryotes</a:t>
            </a:r>
            <a:r>
              <a:rPr lang="en-US" sz="5400" smtClean="0"/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70818"/>
            <a:ext cx="35052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sz="11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Cytoskeleton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sz="1800" b="1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800" dirty="0" smtClean="0">
                <a:latin typeface="Comic Sans MS" pitchFamily="66" charset="0"/>
              </a:rPr>
              <a:t>Cellular "scaffolding" or "skeleton" within the cytoplasm.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1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800" dirty="0" smtClean="0">
                <a:latin typeface="Comic Sans MS" pitchFamily="66" charset="0"/>
              </a:rPr>
              <a:t>Major advance in prokaryotic </a:t>
            </a:r>
            <a:r>
              <a:rPr lang="en-US" sz="1800" dirty="0" smtClean="0">
                <a:latin typeface="Comic Sans MS" pitchFamily="66" charset="0"/>
                <a:hlinkClick r:id="rId3"/>
              </a:rPr>
              <a:t>cell biology</a:t>
            </a:r>
            <a:r>
              <a:rPr lang="en-US" sz="1800" dirty="0" smtClean="0">
                <a:latin typeface="Comic Sans MS" pitchFamily="66" charset="0"/>
              </a:rPr>
              <a:t> in the last decade has been discovery of the </a:t>
            </a:r>
            <a:r>
              <a:rPr lang="en-US" sz="1800" dirty="0" smtClean="0">
                <a:latin typeface="Comic Sans MS" pitchFamily="66" charset="0"/>
                <a:hlinkClick r:id="rId4"/>
              </a:rPr>
              <a:t>prokaryotic</a:t>
            </a:r>
            <a:r>
              <a:rPr lang="en-US" sz="1800" dirty="0" smtClean="0">
                <a:latin typeface="Comic Sans MS" pitchFamily="66" charset="0"/>
              </a:rPr>
              <a:t> cytoskeleton.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1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800" dirty="0" smtClean="0">
                <a:latin typeface="Comic Sans MS" pitchFamily="66" charset="0"/>
              </a:rPr>
              <a:t>Up until recently, thought to be a feature only of </a:t>
            </a:r>
            <a:r>
              <a:rPr lang="en-US" sz="1800" dirty="0" smtClean="0">
                <a:latin typeface="Comic Sans MS" pitchFamily="66" charset="0"/>
                <a:hlinkClick r:id="rId5"/>
              </a:rPr>
              <a:t>eukaryotic</a:t>
            </a:r>
            <a:r>
              <a:rPr lang="en-US" sz="1800" dirty="0" smtClean="0">
                <a:latin typeface="Comic Sans MS" pitchFamily="66" charset="0"/>
              </a:rPr>
              <a:t> cells.</a:t>
            </a:r>
            <a:endParaRPr lang="en-US" sz="9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000" dirty="0" smtClean="0"/>
          </a:p>
        </p:txBody>
      </p:sp>
      <p:pic>
        <p:nvPicPr>
          <p:cNvPr id="9221" name="Picture 5" descr="Prokaryote_cell_unlabeled_Ruiz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38600" y="1371600"/>
            <a:ext cx="4811713" cy="460216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2" name="Picture 6" descr="scaffoldi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3800" y="381000"/>
            <a:ext cx="2743200" cy="2090738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3" name="Line 7"/>
          <p:cNvSpPr>
            <a:spLocks noChangeShapeType="1"/>
          </p:cNvSpPr>
          <p:nvPr/>
        </p:nvSpPr>
        <p:spPr bwMode="auto">
          <a:xfrm flipH="1">
            <a:off x="4800600" y="3124200"/>
            <a:ext cx="21336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>
            <a:off x="4876800" y="3429000"/>
            <a:ext cx="23622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H="1">
            <a:off x="5257800" y="3886200"/>
            <a:ext cx="19812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H="1">
            <a:off x="4876800" y="3048000"/>
            <a:ext cx="1676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6324600" y="3048000"/>
            <a:ext cx="3048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6096000" y="32004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5562600" y="3505200"/>
            <a:ext cx="762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>
            <a:off x="5181600" y="37338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>
            <a:off x="6781800" y="3048000"/>
            <a:ext cx="3048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 flipH="1">
            <a:off x="4800600" y="3733800"/>
            <a:ext cx="2438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8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/>
          <a:lstStyle/>
          <a:p>
            <a:pPr algn="l" eaLnBrk="1" hangingPunct="1"/>
            <a:r>
              <a:rPr lang="en-US" sz="3600" b="1" dirty="0" smtClean="0">
                <a:latin typeface="Comic Sans MS" pitchFamily="66" charset="0"/>
              </a:rPr>
              <a:t>Prokaryotes</a:t>
            </a:r>
            <a:r>
              <a:rPr lang="en-US" sz="4800" dirty="0" smtClean="0"/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65081"/>
            <a:ext cx="3886201" cy="533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Ribosomes</a:t>
            </a:r>
          </a:p>
          <a:p>
            <a:pPr eaLnBrk="1" hangingPunct="1">
              <a:buFontTx/>
              <a:buNone/>
            </a:pPr>
            <a:endParaRPr lang="en-US" sz="1000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sz="1600" dirty="0" smtClean="0">
                <a:latin typeface="Comic Sans MS" pitchFamily="66" charset="0"/>
              </a:rPr>
              <a:t>Found within cytoplasm or attached to plasma membrane.</a:t>
            </a:r>
          </a:p>
          <a:p>
            <a:pPr marL="0" indent="0" eaLnBrk="1" hangingPunct="1">
              <a:buNone/>
            </a:pPr>
            <a:endParaRPr lang="en-US" sz="1000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sz="1600" dirty="0" smtClean="0">
                <a:latin typeface="Comic Sans MS" pitchFamily="66" charset="0"/>
              </a:rPr>
              <a:t>Made of protein &amp; </a:t>
            </a:r>
            <a:r>
              <a:rPr lang="en-US" sz="1600" dirty="0" err="1" smtClean="0">
                <a:latin typeface="Comic Sans MS" pitchFamily="66" charset="0"/>
              </a:rPr>
              <a:t>rRNA</a:t>
            </a:r>
            <a:r>
              <a:rPr lang="en-US" sz="1600" dirty="0" smtClean="0">
                <a:latin typeface="Comic Sans MS" pitchFamily="66" charset="0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endParaRPr lang="en-US" sz="1000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sz="1600" dirty="0" smtClean="0">
                <a:latin typeface="Comic Sans MS" pitchFamily="66" charset="0"/>
              </a:rPr>
              <a:t>Composed of two subunits.</a:t>
            </a:r>
          </a:p>
          <a:p>
            <a:pPr marL="0" indent="0" eaLnBrk="1" hangingPunct="1">
              <a:buNone/>
            </a:pPr>
            <a:endParaRPr lang="en-US" sz="1000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sz="1600" dirty="0" smtClean="0">
                <a:latin typeface="Comic Sans MS" pitchFamily="66" charset="0"/>
              </a:rPr>
              <a:t>Cell may contain thousands </a:t>
            </a:r>
            <a:r>
              <a:rPr lang="en-US" sz="1800" dirty="0" smtClean="0">
                <a:latin typeface="Comic Sans MS" pitchFamily="66" charset="0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endParaRPr lang="en-US" sz="1000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sz="2000" b="1" i="1" dirty="0" smtClean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sz="1600" b="1" i="1" dirty="0" smtClean="0">
                <a:latin typeface="Comic Sans MS" pitchFamily="66" charset="0"/>
              </a:rPr>
              <a:t>:</a:t>
            </a:r>
            <a:r>
              <a:rPr lang="en-US" sz="1600" i="1" dirty="0" smtClean="0">
                <a:latin typeface="Comic Sans MS" pitchFamily="66" charset="0"/>
              </a:rPr>
              <a:t> </a:t>
            </a:r>
            <a:r>
              <a:rPr lang="en-US" sz="1600" b="1" i="1" dirty="0" smtClean="0">
                <a:latin typeface="Comic Sans MS" pitchFamily="66" charset="0"/>
              </a:rPr>
              <a:t>What do ribosomes do?</a:t>
            </a:r>
          </a:p>
          <a:p>
            <a:pPr eaLnBrk="1" hangingPunct="1">
              <a:buFont typeface="Wingdings" pitchFamily="2" charset="2"/>
              <a:buChar char="Ø"/>
            </a:pPr>
            <a:endParaRPr lang="en-US" sz="1000" b="1" i="1" dirty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sz="1800" b="1" i="1" dirty="0" smtClean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sz="1600" b="1" i="1" dirty="0" smtClean="0">
                <a:latin typeface="Comic Sans MS" pitchFamily="66" charset="0"/>
              </a:rPr>
              <a:t>: What’s the relationship between the </a:t>
            </a:r>
            <a:r>
              <a:rPr lang="en-US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job that the ribosomes do </a:t>
            </a:r>
            <a:r>
              <a:rPr lang="en-US" sz="1600" b="1" i="1" dirty="0" smtClean="0">
                <a:latin typeface="Comic Sans MS" pitchFamily="66" charset="0"/>
              </a:rPr>
              <a:t>and the </a:t>
            </a:r>
            <a:r>
              <a:rPr lang="en-US" sz="16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genetic instructions </a:t>
            </a:r>
            <a:r>
              <a:rPr lang="en-US" sz="1600" b="1" i="1" dirty="0" smtClean="0">
                <a:latin typeface="Comic Sans MS" pitchFamily="66" charset="0"/>
              </a:rPr>
              <a:t>(nucleic acids) of the cell?</a:t>
            </a:r>
            <a:endParaRPr lang="en-US" sz="2400" b="1" i="1" dirty="0" smtClean="0"/>
          </a:p>
        </p:txBody>
      </p:sp>
      <p:pic>
        <p:nvPicPr>
          <p:cNvPr id="10245" name="Picture 6" descr="Ribosome_shape-Vossman_Wiki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381000"/>
            <a:ext cx="4038600" cy="16002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133600"/>
            <a:ext cx="29718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970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24397</TotalTime>
  <Words>1949</Words>
  <Application>Microsoft Office PowerPoint</Application>
  <PresentationFormat>On-screen Show (4:3)</PresentationFormat>
  <Paragraphs>491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Comic Sans MS</vt:lpstr>
      <vt:lpstr>Consolas</vt:lpstr>
      <vt:lpstr>Times</vt:lpstr>
      <vt:lpstr>Wingdings</vt:lpstr>
      <vt:lpstr>Default Design</vt:lpstr>
      <vt:lpstr>PowerPoint Presentation</vt:lpstr>
      <vt:lpstr>Two Basic Types of Cells</vt:lpstr>
      <vt:lpstr>Size of Living Things</vt:lpstr>
      <vt:lpstr>Prokaryotes </vt:lpstr>
      <vt:lpstr>PowerPoint Presentation</vt:lpstr>
      <vt:lpstr>  Prokaryote Genetics</vt:lpstr>
      <vt:lpstr>Prokaryotes </vt:lpstr>
      <vt:lpstr>Prokaryotes </vt:lpstr>
      <vt:lpstr>Prokaryotes </vt:lpstr>
      <vt:lpstr>Prokaryotes   Plasma Membrane</vt:lpstr>
      <vt:lpstr>Passive Transport - Osmosis</vt:lpstr>
      <vt:lpstr>Passive Transport - Osmosis</vt:lpstr>
      <vt:lpstr>PowerPoint Presentation</vt:lpstr>
      <vt:lpstr>PowerPoint Presentation</vt:lpstr>
      <vt:lpstr>Prokaryotes - Cell Wall  Gram-Positive &amp; Gram-Negative</vt:lpstr>
      <vt:lpstr>Q: Why are these differences in bacterial cell wall structure so important?</vt:lpstr>
      <vt:lpstr>Prokaryotes - Glycocalyx </vt:lpstr>
      <vt:lpstr>Prokaryotes - Glycocalyx </vt:lpstr>
      <vt:lpstr>Prokaryotes - Endospores</vt:lpstr>
      <vt:lpstr>Bacterial Genus : Clostridium</vt:lpstr>
      <vt:lpstr>Prokaryotes – Surface Appendages</vt:lpstr>
      <vt:lpstr>Prokaryotes – Surface Appendages</vt:lpstr>
      <vt:lpstr>Meet the Microbe! Neisseria and its Fimbiriae</vt:lpstr>
      <vt:lpstr>Prokaryotes – Cell Shapes</vt:lpstr>
      <vt:lpstr>Eukaryotic Cells</vt:lpstr>
      <vt:lpstr>Eukaryotic Genomes</vt:lpstr>
      <vt:lpstr>Cytoplasm</vt:lpstr>
      <vt:lpstr>Cytoskeleton</vt:lpstr>
      <vt:lpstr>Cilia &amp; Flagella</vt:lpstr>
      <vt:lpstr>PowerPoint Presentation</vt:lpstr>
      <vt:lpstr>PowerPoint Presentation</vt:lpstr>
      <vt:lpstr>PowerPoint Presentation</vt:lpstr>
      <vt:lpstr>PowerPoint Presentation</vt:lpstr>
      <vt:lpstr>Animal Cell (Eukaryote)</vt:lpstr>
      <vt:lpstr>Plant Cell (Eukaryote)</vt:lpstr>
    </vt:vector>
  </TitlesOfParts>
  <Manager/>
  <Company>Online Education Resources, LLC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Biological Cell Lecture PowerPoint</dc:title>
  <dc:subject/>
  <dc:creator>Tami Port, MS</dc:creator>
  <cp:keywords>biological cell lecture, eukaryotic cell ppt,prokaryotic cell lecture powerpoint, prokaryotic cell lecture, free cell biology powerpoint, prokaryotic cell lecture ppt</cp:keywords>
  <dc:description>Lecture Power point on Biological Cell STructure &amp; Function, includes links to videos and animations that help explain the material.</dc:description>
  <cp:lastModifiedBy>Life Sciences IUB</cp:lastModifiedBy>
  <cp:revision>305</cp:revision>
  <dcterms:created xsi:type="dcterms:W3CDTF">2007-09-10T15:59:12Z</dcterms:created>
  <dcterms:modified xsi:type="dcterms:W3CDTF">2020-04-09T19:33:46Z</dcterms:modified>
  <cp:category>Biology Lecture Powerpoint</cp:category>
</cp:coreProperties>
</file>